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5" r:id="rId10"/>
    <p:sldId id="264"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3018364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176143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256348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640E3F-16C9-4C91-93C2-DC72B3A84F48}"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2376804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40E3F-16C9-4C91-93C2-DC72B3A84F48}"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411371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640E3F-16C9-4C91-93C2-DC72B3A84F48}"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91628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640E3F-16C9-4C91-93C2-DC72B3A84F48}"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66609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640E3F-16C9-4C91-93C2-DC72B3A84F48}"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92420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40E3F-16C9-4C91-93C2-DC72B3A84F48}"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358730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40E3F-16C9-4C91-93C2-DC72B3A84F48}"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245065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40E3F-16C9-4C91-93C2-DC72B3A84F48}"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30DE-DFC6-4C8B-A3CD-BBC8D94212D4}" type="slidenum">
              <a:rPr lang="en-GB" smtClean="0"/>
              <a:t>‹#›</a:t>
            </a:fld>
            <a:endParaRPr lang="en-GB"/>
          </a:p>
        </p:txBody>
      </p:sp>
    </p:spTree>
    <p:extLst>
      <p:ext uri="{BB962C8B-B14F-4D97-AF65-F5344CB8AC3E}">
        <p14:creationId xmlns:p14="http://schemas.microsoft.com/office/powerpoint/2010/main" val="385547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40E3F-16C9-4C91-93C2-DC72B3A84F48}" type="datetimeFigureOut">
              <a:rPr lang="en-GB" smtClean="0"/>
              <a:t>23/04/2020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530DE-DFC6-4C8B-A3CD-BBC8D94212D4}" type="slidenum">
              <a:rPr lang="en-GB" smtClean="0"/>
              <a:t>‹#›</a:t>
            </a:fld>
            <a:endParaRPr lang="en-GB"/>
          </a:p>
        </p:txBody>
      </p:sp>
    </p:spTree>
    <p:extLst>
      <p:ext uri="{BB962C8B-B14F-4D97-AF65-F5344CB8AC3E}">
        <p14:creationId xmlns:p14="http://schemas.microsoft.com/office/powerpoint/2010/main" val="296814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RbyUrb0X5i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78592" y="4025119"/>
            <a:ext cx="9144000" cy="1655762"/>
          </a:xfrm>
        </p:spPr>
        <p:txBody>
          <a:bodyPr>
            <a:normAutofit/>
          </a:bodyPr>
          <a:lstStyle/>
          <a:p>
            <a:r>
              <a:rPr lang="en-GB" sz="4000" dirty="0" smtClean="0">
                <a:latin typeface="SassoonPrimaryInfant" pitchFamily="2" charset="0"/>
              </a:rPr>
              <a:t>Year 1 English</a:t>
            </a:r>
            <a:endParaRPr lang="en-GB" sz="4000" dirty="0">
              <a:latin typeface="SassoonPrimaryInfant" pitchFamily="2" charset="0"/>
            </a:endParaRPr>
          </a:p>
        </p:txBody>
      </p:sp>
      <p:grpSp>
        <p:nvGrpSpPr>
          <p:cNvPr id="4" name="Group 5"/>
          <p:cNvGrpSpPr>
            <a:grpSpLocks noChangeAspect="1"/>
          </p:cNvGrpSpPr>
          <p:nvPr/>
        </p:nvGrpSpPr>
        <p:grpSpPr bwMode="auto">
          <a:xfrm>
            <a:off x="4422792" y="431393"/>
            <a:ext cx="2974975" cy="2974975"/>
            <a:chOff x="657" y="255"/>
            <a:chExt cx="3584" cy="3583"/>
          </a:xfrm>
        </p:grpSpPr>
        <p:sp>
          <p:nvSpPr>
            <p:cNvPr id="5" name="AutoShape 4"/>
            <p:cNvSpPr>
              <a:spLocks noChangeAspect="1" noChangeArrowheads="1" noTextEdit="1"/>
            </p:cNvSpPr>
            <p:nvPr/>
          </p:nvSpPr>
          <p:spPr bwMode="auto">
            <a:xfrm>
              <a:off x="657" y="255"/>
              <a:ext cx="3584" cy="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 name="Rectangle 6"/>
            <p:cNvSpPr>
              <a:spLocks noChangeArrowheads="1"/>
            </p:cNvSpPr>
            <p:nvPr/>
          </p:nvSpPr>
          <p:spPr bwMode="auto">
            <a:xfrm>
              <a:off x="657" y="255"/>
              <a:ext cx="232"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6000">
                  <a:solidFill>
                    <a:srgbClr val="000000"/>
                  </a:solidFill>
                  <a:latin typeface="Times New Roman" panose="02020603050405020304" pitchFamily="18" charset="0"/>
                </a:rPr>
                <a:t> </a:t>
              </a:r>
              <a:endParaRPr lang="en-US" altLang="en-US"/>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 y="255"/>
              <a:ext cx="3584" cy="3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0517" y="4794437"/>
            <a:ext cx="1615913" cy="1772888"/>
          </a:xfrm>
          <a:prstGeom prst="rect">
            <a:avLst/>
          </a:prstGeom>
        </p:spPr>
      </p:pic>
    </p:spTree>
    <p:extLst>
      <p:ext uri="{BB962C8B-B14F-4D97-AF65-F5344CB8AC3E}">
        <p14:creationId xmlns:p14="http://schemas.microsoft.com/office/powerpoint/2010/main" val="1983492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5</a:t>
            </a:r>
          </a:p>
          <a:p>
            <a:pPr marL="0" indent="0" algn="ctr">
              <a:buNone/>
            </a:pPr>
            <a:endParaRPr lang="en-GB" sz="3200" u="sng" dirty="0" smtClean="0">
              <a:latin typeface="SassoonPrimaryInfant" pitchFamily="2" charset="0"/>
            </a:endParaRPr>
          </a:p>
          <a:p>
            <a:pPr marL="0" indent="0" algn="ctr">
              <a:buNone/>
            </a:pPr>
            <a:r>
              <a:rPr lang="en-GB" sz="3200" u="sng" dirty="0" smtClean="0">
                <a:latin typeface="SassoonPrimaryInfant" pitchFamily="2" charset="0"/>
              </a:rPr>
              <a:t>A Kind Wolf</a:t>
            </a:r>
          </a:p>
          <a:p>
            <a:pPr marL="0" indent="0" algn="ctr">
              <a:buNone/>
            </a:pPr>
            <a:endParaRPr lang="en-GB" sz="3200" u="sng" dirty="0">
              <a:latin typeface="SassoonPrimaryInfant" pitchFamily="2" charset="0"/>
            </a:endParaRPr>
          </a:p>
          <a:p>
            <a:pPr marL="0" indent="0">
              <a:buNone/>
            </a:pPr>
            <a:r>
              <a:rPr lang="en-GB" sz="3200" dirty="0" smtClean="0">
                <a:latin typeface="SassoonPrimaryInfant" pitchFamily="2" charset="0"/>
              </a:rPr>
              <a:t>Imagine the wolf is not unkind when he visits Granny’s cottage. What might he and Granny do instead? Write about it using full sentences. </a:t>
            </a:r>
          </a:p>
          <a:p>
            <a:pPr marL="0" indent="0">
              <a:buNone/>
            </a:pPr>
            <a:endParaRPr lang="en-GB" sz="3200" dirty="0">
              <a:latin typeface="SassoonPrimaryInfant" pitchFamily="2" charset="0"/>
            </a:endParaRPr>
          </a:p>
          <a:p>
            <a:pPr marL="0" indent="0">
              <a:buNone/>
            </a:pPr>
            <a:r>
              <a:rPr lang="en-GB" sz="3200" dirty="0" smtClean="0">
                <a:solidFill>
                  <a:srgbClr val="0070C0"/>
                </a:solidFill>
                <a:latin typeface="SassoonPrimaryInfant" pitchFamily="2" charset="0"/>
              </a:rPr>
              <a:t>Do they have a tea party? </a:t>
            </a:r>
          </a:p>
          <a:p>
            <a:pPr marL="0" indent="0">
              <a:buNone/>
            </a:pPr>
            <a:r>
              <a:rPr lang="en-GB" sz="3200" dirty="0" smtClean="0">
                <a:solidFill>
                  <a:srgbClr val="0070C0"/>
                </a:solidFill>
                <a:latin typeface="SassoonPrimaryInfant" pitchFamily="2" charset="0"/>
              </a:rPr>
              <a:t>Do they play a game in the garden?</a:t>
            </a:r>
            <a:endParaRPr lang="en-GB" sz="3200" dirty="0">
              <a:solidFill>
                <a:srgbClr val="0070C0"/>
              </a:solidFill>
              <a:latin typeface="SassoonPrimaryInfant" pitchFamily="2" charset="0"/>
            </a:endParaRPr>
          </a:p>
        </p:txBody>
      </p:sp>
    </p:spTree>
    <p:extLst>
      <p:ext uri="{BB962C8B-B14F-4D97-AF65-F5344CB8AC3E}">
        <p14:creationId xmlns:p14="http://schemas.microsoft.com/office/powerpoint/2010/main" val="2532013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2323"/>
            <a:ext cx="10515600" cy="4924715"/>
          </a:xfrm>
        </p:spPr>
        <p:txBody>
          <a:bodyPr>
            <a:noAutofit/>
          </a:bodyPr>
          <a:lstStyle/>
          <a:p>
            <a:pPr marL="0" indent="0">
              <a:buNone/>
            </a:pPr>
            <a:r>
              <a:rPr lang="en-GB" sz="3200" dirty="0" smtClean="0">
                <a:latin typeface="SassoonPrimaryInfant" pitchFamily="2" charset="0"/>
              </a:rPr>
              <a:t>Listen to the story, The Way Back Home, then complete the activities that come afterwards. You have sheets in your home learning pack for these activities. </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To hear the story click here: </a:t>
            </a:r>
            <a:r>
              <a:rPr lang="en-GB" sz="3200" dirty="0">
                <a:hlinkClick r:id="rId2"/>
              </a:rPr>
              <a:t>https://www.youtube.com/watch?v=RbyUrb0X5iU</a:t>
            </a:r>
            <a:endParaRPr lang="en-GB" sz="3200" dirty="0" smtClean="0">
              <a:latin typeface="SassoonPrimaryInfant"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0075" y="4335289"/>
            <a:ext cx="2373725" cy="1761497"/>
          </a:xfrm>
          <a:prstGeom prst="rect">
            <a:avLst/>
          </a:prstGeom>
        </p:spPr>
      </p:pic>
      <p:sp>
        <p:nvSpPr>
          <p:cNvPr id="2" name="TextBox 1"/>
          <p:cNvSpPr txBox="1"/>
          <p:nvPr/>
        </p:nvSpPr>
        <p:spPr>
          <a:xfrm>
            <a:off x="2866030" y="464185"/>
            <a:ext cx="4858603" cy="707886"/>
          </a:xfrm>
          <a:prstGeom prst="rect">
            <a:avLst/>
          </a:prstGeom>
          <a:noFill/>
        </p:spPr>
        <p:txBody>
          <a:bodyPr wrap="square" rtlCol="0">
            <a:spAutoFit/>
          </a:bodyPr>
          <a:lstStyle/>
          <a:p>
            <a:r>
              <a:rPr lang="en-GB" sz="4000" dirty="0" smtClean="0">
                <a:solidFill>
                  <a:srgbClr val="0070C0"/>
                </a:solidFill>
                <a:latin typeface="SassoonPrimaryInfant" pitchFamily="2" charset="0"/>
              </a:rPr>
              <a:t>The Way Back Home</a:t>
            </a:r>
            <a:endParaRPr lang="en-GB" sz="4000" dirty="0">
              <a:solidFill>
                <a:srgbClr val="0070C0"/>
              </a:solidFill>
              <a:latin typeface="SassoonPrimaryInfant" pitchFamily="2" charset="0"/>
            </a:endParaRPr>
          </a:p>
        </p:txBody>
      </p:sp>
    </p:spTree>
    <p:extLst>
      <p:ext uri="{BB962C8B-B14F-4D97-AF65-F5344CB8AC3E}">
        <p14:creationId xmlns:p14="http://schemas.microsoft.com/office/powerpoint/2010/main" val="1146653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300" u="sng" dirty="0" smtClean="0">
                <a:latin typeface="SassoonPrimaryInfant" pitchFamily="2" charset="0"/>
              </a:rPr>
              <a:t>Activity 1</a:t>
            </a:r>
          </a:p>
          <a:p>
            <a:pPr marL="0" indent="0" algn="ctr">
              <a:buNone/>
            </a:pPr>
            <a:endParaRPr lang="en-GB" sz="4300" u="sng" dirty="0">
              <a:latin typeface="SassoonPrimaryInfant" pitchFamily="2" charset="0"/>
            </a:endParaRPr>
          </a:p>
          <a:p>
            <a:pPr marL="0" indent="0">
              <a:buNone/>
            </a:pPr>
            <a:r>
              <a:rPr lang="en-GB" sz="3200" dirty="0" smtClean="0">
                <a:latin typeface="SassoonPrimaryInfant" pitchFamily="2" charset="0"/>
              </a:rPr>
              <a:t>In the story the boy finds an aeroplane in his cupboard. Imagine you find an aeroplane. What would you do with it? What sort of adventure would you go on? Would you go into space?</a:t>
            </a:r>
          </a:p>
        </p:txBody>
      </p:sp>
      <p:pic>
        <p:nvPicPr>
          <p:cNvPr id="1028" name="Picture 4" descr="The Way Back Home OLD — Oliver Jeff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8543" y="3743470"/>
            <a:ext cx="5476899" cy="3114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4492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2</a:t>
            </a:r>
          </a:p>
          <a:p>
            <a:pPr marL="0" indent="0" algn="ctr">
              <a:buNone/>
            </a:pPr>
            <a:endParaRPr lang="en-GB" sz="4000" u="sng" dirty="0">
              <a:latin typeface="SassoonPrimaryInfant" pitchFamily="2" charset="0"/>
            </a:endParaRPr>
          </a:p>
          <a:p>
            <a:pPr marL="0" indent="0">
              <a:buNone/>
            </a:pPr>
            <a:r>
              <a:rPr lang="en-GB" sz="3200" dirty="0" smtClean="0">
                <a:latin typeface="SassoonPrimaryInfant" pitchFamily="2" charset="0"/>
              </a:rPr>
              <a:t>The boy wants to take a sandwich to the alien on the moon but he doesn’t know how to make one. Can you write him some instructions to make your favourite sandwich?</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Remember to use bossy verbs like </a:t>
            </a:r>
            <a:r>
              <a:rPr lang="en-GB" sz="3200" dirty="0" smtClean="0">
                <a:solidFill>
                  <a:srgbClr val="FF0000"/>
                </a:solidFill>
                <a:latin typeface="SassoonPrimaryInfant" pitchFamily="2" charset="0"/>
              </a:rPr>
              <a:t>put, spread, chop, cut. </a:t>
            </a:r>
          </a:p>
          <a:p>
            <a:pPr marL="0" indent="0">
              <a:buNone/>
            </a:pPr>
            <a:endParaRPr lang="en-GB" sz="3200" dirty="0">
              <a:solidFill>
                <a:srgbClr val="FF0000"/>
              </a:solidFill>
              <a:latin typeface="SassoonPrimaryInfant" pitchFamily="2" charset="0"/>
            </a:endParaRPr>
          </a:p>
          <a:p>
            <a:pPr marL="0" indent="0">
              <a:buNone/>
            </a:pPr>
            <a:r>
              <a:rPr lang="en-GB" sz="3200" dirty="0" smtClean="0">
                <a:latin typeface="SassoonPrimaryInfant" pitchFamily="2" charset="0"/>
              </a:rPr>
              <a:t>Try starting your sentences with the words </a:t>
            </a:r>
            <a:r>
              <a:rPr lang="en-GB" sz="3200" dirty="0" smtClean="0">
                <a:solidFill>
                  <a:srgbClr val="FF0000"/>
                </a:solidFill>
                <a:latin typeface="SassoonPrimaryInfant" pitchFamily="2" charset="0"/>
              </a:rPr>
              <a:t>first, next, then, finally. </a:t>
            </a:r>
          </a:p>
          <a:p>
            <a:pPr marL="0" indent="0">
              <a:buNone/>
            </a:pPr>
            <a:endParaRPr lang="en-GB" sz="3200" dirty="0">
              <a:latin typeface="SassoonPrimaryInfant" pitchFamily="2" charset="0"/>
            </a:endParaRPr>
          </a:p>
          <a:p>
            <a:pPr marL="0" indent="0">
              <a:buNone/>
            </a:pPr>
            <a:endParaRPr lang="en-GB" sz="3200" dirty="0" smtClean="0">
              <a:latin typeface="SassoonPrimaryInfant" pitchFamily="2" charset="0"/>
            </a:endParaRPr>
          </a:p>
          <a:p>
            <a:pPr marL="0" indent="0" algn="ctr">
              <a:buNone/>
            </a:pPr>
            <a:endParaRPr lang="en-GB" sz="3200" u="sng" dirty="0">
              <a:latin typeface="SassoonPrimaryInfant" pitchFamily="2"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13430" y="191069"/>
            <a:ext cx="1548988" cy="1382448"/>
          </a:xfrm>
          <a:prstGeom prst="rect">
            <a:avLst/>
          </a:prstGeom>
        </p:spPr>
      </p:pic>
    </p:spTree>
    <p:extLst>
      <p:ext uri="{BB962C8B-B14F-4D97-AF65-F5344CB8AC3E}">
        <p14:creationId xmlns:p14="http://schemas.microsoft.com/office/powerpoint/2010/main" val="693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3</a:t>
            </a:r>
          </a:p>
          <a:p>
            <a:pPr marL="0" indent="0" algn="ctr">
              <a:buNone/>
            </a:pPr>
            <a:endParaRPr lang="en-GB" sz="4000" u="sng" dirty="0">
              <a:latin typeface="SassoonPrimaryInfant" pitchFamily="2" charset="0"/>
            </a:endParaRPr>
          </a:p>
          <a:p>
            <a:pPr marL="0" indent="0">
              <a:buNone/>
            </a:pPr>
            <a:r>
              <a:rPr lang="en-GB" sz="3200" dirty="0" smtClean="0">
                <a:latin typeface="SassoonPrimaryInfant" pitchFamily="2" charset="0"/>
              </a:rPr>
              <a:t>The alien decides to come to Earth to visit the boy for an adventure. What do they get up to? Write your own story about it. Here are some ideas to help your imagination!</a:t>
            </a:r>
          </a:p>
          <a:p>
            <a:pPr marL="0" indent="0">
              <a:buNone/>
            </a:pPr>
            <a:endParaRPr lang="en-GB" sz="3200" dirty="0">
              <a:latin typeface="SassoonPrimaryInfant" pitchFamily="2" charset="0"/>
            </a:endParaRPr>
          </a:p>
          <a:p>
            <a:pPr marL="0" indent="0">
              <a:buNone/>
            </a:pPr>
            <a:r>
              <a:rPr lang="en-GB" sz="3200" dirty="0" smtClean="0">
                <a:solidFill>
                  <a:srgbClr val="00B050"/>
                </a:solidFill>
                <a:latin typeface="SassoonPrimaryInfant" pitchFamily="2" charset="0"/>
              </a:rPr>
              <a:t>Do they go to the beach? Do they go to the jungle? Do they have a delicious meal? Do they meet anyone else?</a:t>
            </a:r>
          </a:p>
          <a:p>
            <a:pPr marL="0" indent="0">
              <a:buNone/>
            </a:pPr>
            <a:endParaRPr lang="en-GB" sz="3200" dirty="0">
              <a:solidFill>
                <a:srgbClr val="00B050"/>
              </a:solidFill>
              <a:latin typeface="SassoonPrimaryInfant" pitchFamily="2" charset="0"/>
            </a:endParaRPr>
          </a:p>
          <a:p>
            <a:pPr marL="0" indent="0">
              <a:buNone/>
            </a:pPr>
            <a:r>
              <a:rPr lang="en-GB" sz="3200" dirty="0" smtClean="0">
                <a:solidFill>
                  <a:srgbClr val="FF0000"/>
                </a:solidFill>
                <a:latin typeface="SassoonPrimaryInfant" pitchFamily="2" charset="0"/>
              </a:rPr>
              <a:t>Don’t forget to say your sentences in your head and out loud before you write them down!</a:t>
            </a:r>
          </a:p>
          <a:p>
            <a:pPr marL="0" indent="0" algn="ctr">
              <a:buNone/>
            </a:pPr>
            <a:endParaRPr lang="en-GB" sz="3200" u="sng" dirty="0">
              <a:latin typeface="SassoonPrimaryInfant" pitchFamily="2" charset="0"/>
            </a:endParaRPr>
          </a:p>
        </p:txBody>
      </p:sp>
    </p:spTree>
    <p:extLst>
      <p:ext uri="{BB962C8B-B14F-4D97-AF65-F5344CB8AC3E}">
        <p14:creationId xmlns:p14="http://schemas.microsoft.com/office/powerpoint/2010/main" val="698519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4</a:t>
            </a:r>
          </a:p>
          <a:p>
            <a:pPr marL="0" indent="0" algn="ctr">
              <a:buNone/>
            </a:pPr>
            <a:endParaRPr lang="en-GB" sz="4000" u="sng" dirty="0">
              <a:latin typeface="SassoonPrimaryInfant" pitchFamily="2" charset="0"/>
            </a:endParaRPr>
          </a:p>
          <a:p>
            <a:pPr marL="0" indent="0">
              <a:buNone/>
            </a:pPr>
            <a:r>
              <a:rPr lang="en-GB" sz="3200" dirty="0" smtClean="0">
                <a:latin typeface="SassoonPrimaryInfant" pitchFamily="2" charset="0"/>
              </a:rPr>
              <a:t>Can you tell the story The Way back Home to someone in your house? Then can you write it down in your own words?</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Try to use the words </a:t>
            </a:r>
            <a:r>
              <a:rPr lang="en-GB" sz="3200" dirty="0" smtClean="0">
                <a:solidFill>
                  <a:srgbClr val="00B050"/>
                </a:solidFill>
                <a:latin typeface="SassoonPrimaryInfant" pitchFamily="2" charset="0"/>
              </a:rPr>
              <a:t>first, next, then and finally </a:t>
            </a:r>
            <a:r>
              <a:rPr lang="en-GB" sz="3200" dirty="0" smtClean="0">
                <a:latin typeface="SassoonPrimaryInfant" pitchFamily="2" charset="0"/>
              </a:rPr>
              <a:t>in your story. </a:t>
            </a:r>
          </a:p>
          <a:p>
            <a:pPr marL="0" indent="0">
              <a:buNone/>
            </a:pPr>
            <a:endParaRPr lang="en-GB" sz="3200" dirty="0" smtClean="0">
              <a:latin typeface="SassoonPrimaryInfant" pitchFamily="2" charset="0"/>
            </a:endParaRPr>
          </a:p>
          <a:p>
            <a:pPr marL="0" indent="0">
              <a:buNone/>
            </a:pPr>
            <a:r>
              <a:rPr lang="en-GB" sz="3200" dirty="0" smtClean="0">
                <a:solidFill>
                  <a:srgbClr val="FF0000"/>
                </a:solidFill>
                <a:latin typeface="SassoonPrimaryInfant" pitchFamily="2" charset="0"/>
              </a:rPr>
              <a:t>Don’t forget to start your sentences with a capital letter and finish them with a full stop or an exclamation mark. </a:t>
            </a:r>
          </a:p>
        </p:txBody>
      </p:sp>
    </p:spTree>
    <p:extLst>
      <p:ext uri="{BB962C8B-B14F-4D97-AF65-F5344CB8AC3E}">
        <p14:creationId xmlns:p14="http://schemas.microsoft.com/office/powerpoint/2010/main" val="20346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5</a:t>
            </a:r>
          </a:p>
          <a:p>
            <a:pPr marL="0" indent="0" algn="ctr">
              <a:buNone/>
            </a:pPr>
            <a:endParaRPr lang="en-GB" sz="4000" u="sng" dirty="0">
              <a:latin typeface="SassoonPrimaryInfant" pitchFamily="2" charset="0"/>
            </a:endParaRPr>
          </a:p>
          <a:p>
            <a:pPr marL="0" indent="0">
              <a:buNone/>
            </a:pPr>
            <a:r>
              <a:rPr lang="en-GB" sz="3200" dirty="0" smtClean="0">
                <a:latin typeface="SassoonPrimaryInfant" pitchFamily="2" charset="0"/>
              </a:rPr>
              <a:t>The alien is one of the characters in the story but we don’t know everything about him. Can you use your imagination to tell us all about the alien? </a:t>
            </a:r>
          </a:p>
          <a:p>
            <a:pPr marL="0" indent="0" algn="ctr">
              <a:buNone/>
            </a:pPr>
            <a:endParaRPr lang="en-GB" sz="3200" u="sng" dirty="0" smtClean="0">
              <a:latin typeface="SassoonPrimaryInfant" pitchFamily="2" charset="0"/>
            </a:endParaRPr>
          </a:p>
        </p:txBody>
      </p:sp>
      <p:pic>
        <p:nvPicPr>
          <p:cNvPr id="2" name="Picture 1"/>
          <p:cNvPicPr>
            <a:picLocks noChangeAspect="1"/>
          </p:cNvPicPr>
          <p:nvPr/>
        </p:nvPicPr>
        <p:blipFill>
          <a:blip r:embed="rId2"/>
          <a:stretch>
            <a:fillRect/>
          </a:stretch>
        </p:blipFill>
        <p:spPr>
          <a:xfrm>
            <a:off x="4957904" y="3021383"/>
            <a:ext cx="1934215" cy="3324827"/>
          </a:xfrm>
          <a:prstGeom prst="rect">
            <a:avLst/>
          </a:prstGeom>
        </p:spPr>
      </p:pic>
    </p:spTree>
    <p:extLst>
      <p:ext uri="{BB962C8B-B14F-4D97-AF65-F5344CB8AC3E}">
        <p14:creationId xmlns:p14="http://schemas.microsoft.com/office/powerpoint/2010/main" val="900690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Literacy learning ideas</a:t>
            </a:r>
            <a:br>
              <a:rPr lang="en-GB" sz="4000" u="sng" dirty="0" smtClean="0">
                <a:latin typeface="SassoonPrimaryInfant" pitchFamily="2" charset="0"/>
              </a:rPr>
            </a:br>
            <a:endParaRPr lang="en-GB" sz="4000" u="sng" dirty="0" smtClean="0">
              <a:latin typeface="SassoonPrimaryInfant" pitchFamily="2" charset="0"/>
            </a:endParaRPr>
          </a:p>
          <a:p>
            <a:pPr marL="0" indent="0">
              <a:buNone/>
            </a:pPr>
            <a:r>
              <a:rPr lang="en-GB" dirty="0" smtClean="0">
                <a:latin typeface="SassoonPrimaryInfant" pitchFamily="2" charset="0"/>
              </a:rPr>
              <a:t>Here </a:t>
            </a:r>
            <a:r>
              <a:rPr lang="en-GB" dirty="0" smtClean="0">
                <a:latin typeface="SassoonPrimaryInfant" pitchFamily="2" charset="0"/>
              </a:rPr>
              <a:t>are some</a:t>
            </a:r>
            <a:r>
              <a:rPr lang="en-GB" dirty="0" smtClean="0">
                <a:latin typeface="SassoonPrimaryInfant" pitchFamily="2" charset="0"/>
              </a:rPr>
              <a:t> </a:t>
            </a:r>
            <a:r>
              <a:rPr lang="en-GB" dirty="0" smtClean="0">
                <a:latin typeface="SassoonPrimaryInfant" pitchFamily="2" charset="0"/>
              </a:rPr>
              <a:t>activities and games that you could try doing at home to support your child in their literacy development.</a:t>
            </a:r>
          </a:p>
          <a:p>
            <a:pPr marL="0" indent="0">
              <a:buNone/>
            </a:pPr>
            <a:endParaRPr lang="en-GB" dirty="0">
              <a:latin typeface="SassoonPrimaryInfant" pitchFamily="2" charset="0"/>
            </a:endParaRPr>
          </a:p>
          <a:p>
            <a:r>
              <a:rPr lang="en-GB" dirty="0" smtClean="0">
                <a:latin typeface="SassoonPrimaryInfant" pitchFamily="2" charset="0"/>
              </a:rPr>
              <a:t>Read and retell favourite stories</a:t>
            </a:r>
          </a:p>
          <a:p>
            <a:r>
              <a:rPr lang="en-GB" dirty="0" smtClean="0">
                <a:latin typeface="SassoonPrimaryInfant" pitchFamily="2" charset="0"/>
              </a:rPr>
              <a:t>I spy game</a:t>
            </a:r>
          </a:p>
          <a:p>
            <a:r>
              <a:rPr lang="en-GB" dirty="0" smtClean="0">
                <a:latin typeface="SassoonPrimaryInfant" pitchFamily="2" charset="0"/>
              </a:rPr>
              <a:t>Find words that rhyme</a:t>
            </a:r>
          </a:p>
          <a:p>
            <a:r>
              <a:rPr lang="en-GB" dirty="0" smtClean="0">
                <a:latin typeface="SassoonPrimaryInfant" pitchFamily="2" charset="0"/>
              </a:rPr>
              <a:t>Sing songs and nursery rhymes</a:t>
            </a:r>
          </a:p>
          <a:p>
            <a:r>
              <a:rPr lang="en-GB" dirty="0" smtClean="0">
                <a:latin typeface="SassoonPrimaryInfant" pitchFamily="2" charset="0"/>
              </a:rPr>
              <a:t>Go on an alphabet hunt collecting items that start with each letter</a:t>
            </a:r>
          </a:p>
          <a:p>
            <a:r>
              <a:rPr lang="en-GB" dirty="0" smtClean="0">
                <a:latin typeface="SassoonPrimaryInfant" pitchFamily="2" charset="0"/>
              </a:rPr>
              <a:t>Follow simple recipes</a:t>
            </a:r>
          </a:p>
          <a:p>
            <a:endParaRPr lang="en-GB" dirty="0" smtClean="0">
              <a:latin typeface="SassoonPrimaryInfant" pitchFamily="2" charset="0"/>
            </a:endParaRPr>
          </a:p>
          <a:p>
            <a:endParaRPr lang="en-GB" dirty="0" smtClean="0">
              <a:latin typeface="SassoonPrimaryInfant" pitchFamily="2" charset="0"/>
            </a:endParaRPr>
          </a:p>
          <a:p>
            <a:pPr marL="0" indent="0" algn="ctr">
              <a:buNone/>
            </a:pPr>
            <a:endParaRPr lang="en-GB" sz="3200" u="sng" dirty="0" smtClean="0">
              <a:latin typeface="SassoonPrimaryInfant" pitchFamily="2"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2548" y="5400884"/>
            <a:ext cx="1149800" cy="1166897"/>
          </a:xfrm>
          <a:prstGeom prst="rect">
            <a:avLst/>
          </a:prstGeom>
        </p:spPr>
      </p:pic>
    </p:spTree>
    <p:extLst>
      <p:ext uri="{BB962C8B-B14F-4D97-AF65-F5344CB8AC3E}">
        <p14:creationId xmlns:p14="http://schemas.microsoft.com/office/powerpoint/2010/main" val="1955606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2323"/>
            <a:ext cx="10515600" cy="4924715"/>
          </a:xfrm>
        </p:spPr>
        <p:txBody>
          <a:bodyPr>
            <a:noAutofit/>
          </a:bodyPr>
          <a:lstStyle/>
          <a:p>
            <a:pPr marL="0" indent="0">
              <a:buNone/>
            </a:pPr>
            <a:r>
              <a:rPr lang="en-GB" sz="3200" dirty="0" smtClean="0">
                <a:latin typeface="SassoonPrimaryInfant" pitchFamily="2" charset="0"/>
              </a:rPr>
              <a:t>Read the story of Little Red Riding Hood then complete the activities that come afterwards. You have sheets in your home learning pack for these activities.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0075" y="4335289"/>
            <a:ext cx="2373725" cy="1761497"/>
          </a:xfrm>
          <a:prstGeom prst="rect">
            <a:avLst/>
          </a:prstGeom>
        </p:spPr>
      </p:pic>
      <p:sp>
        <p:nvSpPr>
          <p:cNvPr id="2" name="TextBox 1"/>
          <p:cNvSpPr txBox="1"/>
          <p:nvPr/>
        </p:nvSpPr>
        <p:spPr>
          <a:xfrm>
            <a:off x="2866030" y="464185"/>
            <a:ext cx="4858603" cy="707886"/>
          </a:xfrm>
          <a:prstGeom prst="rect">
            <a:avLst/>
          </a:prstGeom>
          <a:noFill/>
        </p:spPr>
        <p:txBody>
          <a:bodyPr wrap="square" rtlCol="0">
            <a:spAutoFit/>
          </a:bodyPr>
          <a:lstStyle/>
          <a:p>
            <a:r>
              <a:rPr lang="en-GB" sz="4000" dirty="0" smtClean="0">
                <a:solidFill>
                  <a:srgbClr val="FF0000"/>
                </a:solidFill>
                <a:latin typeface="SassoonPrimaryInfant" pitchFamily="2" charset="0"/>
              </a:rPr>
              <a:t>Little Red Riding Hood</a:t>
            </a:r>
            <a:endParaRPr lang="en-GB" sz="4000" dirty="0">
              <a:solidFill>
                <a:srgbClr val="FF0000"/>
              </a:solidFill>
              <a:latin typeface="SassoonPrimaryInfant" pitchFamily="2" charset="0"/>
            </a:endParaRPr>
          </a:p>
        </p:txBody>
      </p:sp>
    </p:spTree>
    <p:extLst>
      <p:ext uri="{BB962C8B-B14F-4D97-AF65-F5344CB8AC3E}">
        <p14:creationId xmlns:p14="http://schemas.microsoft.com/office/powerpoint/2010/main" val="2535893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9559"/>
            <a:ext cx="10515600" cy="1132764"/>
          </a:xfrm>
        </p:spPr>
        <p:txBody>
          <a:bodyPr>
            <a:normAutofit/>
          </a:bodyPr>
          <a:lstStyle/>
          <a:p>
            <a:pPr algn="ctr"/>
            <a:r>
              <a:rPr lang="en-GB" sz="6000" dirty="0" smtClean="0">
                <a:latin typeface="SassoonPrimaryInfant" pitchFamily="2" charset="0"/>
              </a:rPr>
              <a:t>Little Red Riding Hood</a:t>
            </a:r>
            <a:endParaRPr lang="en-GB" sz="6000" dirty="0">
              <a:latin typeface="SassoonPrimaryInfant" pitchFamily="2" charset="0"/>
            </a:endParaRPr>
          </a:p>
        </p:txBody>
      </p:sp>
      <p:sp>
        <p:nvSpPr>
          <p:cNvPr id="3" name="Content Placeholder 2"/>
          <p:cNvSpPr>
            <a:spLocks noGrp="1"/>
          </p:cNvSpPr>
          <p:nvPr>
            <p:ph idx="1"/>
          </p:nvPr>
        </p:nvSpPr>
        <p:spPr>
          <a:xfrm>
            <a:off x="838200" y="1692323"/>
            <a:ext cx="10515600" cy="4924715"/>
          </a:xfrm>
        </p:spPr>
        <p:txBody>
          <a:bodyPr>
            <a:noAutofit/>
          </a:bodyPr>
          <a:lstStyle/>
          <a:p>
            <a:pPr marL="0" indent="0">
              <a:buNone/>
            </a:pPr>
            <a:r>
              <a:rPr lang="en-GB" sz="3200" dirty="0" smtClean="0">
                <a:latin typeface="SassoonPrimaryInfant" pitchFamily="2" charset="0"/>
              </a:rPr>
              <a:t>Once upon a time there was a girl called Little Red Riding Hood. </a:t>
            </a:r>
            <a:r>
              <a:rPr lang="en-GB" altLang="en-US" sz="3200" dirty="0" smtClean="0">
                <a:latin typeface="SassoonPrimaryInfant" pitchFamily="2" charset="0"/>
              </a:rPr>
              <a:t>One day, her mother gave her a basket of food to take to her sick Granny.</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As Little Red Riding Hood walked through the forest, a wolf watched her from behind the trees and he ran ahead to Granny’s cottage.</a:t>
            </a:r>
          </a:p>
          <a:p>
            <a:pPr marL="0" indent="0">
              <a:buNone/>
            </a:pPr>
            <a:endParaRPr lang="en-GB" sz="3200" dirty="0" smtClean="0">
              <a:latin typeface="SassoonPrimaryInfant" pitchFamily="2" charset="0"/>
            </a:endParaRPr>
          </a:p>
          <a:p>
            <a:pPr marL="0" indent="0">
              <a:buNone/>
            </a:pPr>
            <a:r>
              <a:rPr lang="en-GB" sz="3200" dirty="0" smtClean="0">
                <a:latin typeface="SassoonPrimaryInfant" pitchFamily="2" charset="0"/>
              </a:rPr>
              <a:t>When the wolf got to the cottage, he popped Granny in the bin! Then he put on her night-dress and jumped into bed.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444" y="100232"/>
            <a:ext cx="1407919" cy="1592091"/>
          </a:xfrm>
          <a:prstGeom prst="rect">
            <a:avLst/>
          </a:prstGeom>
        </p:spPr>
      </p:pic>
    </p:spTree>
    <p:extLst>
      <p:ext uri="{BB962C8B-B14F-4D97-AF65-F5344CB8AC3E}">
        <p14:creationId xmlns:p14="http://schemas.microsoft.com/office/powerpoint/2010/main" val="1548350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310724"/>
            <a:ext cx="10515600" cy="6103724"/>
          </a:xfrm>
        </p:spPr>
        <p:txBody>
          <a:bodyPr>
            <a:normAutofit fontScale="92500" lnSpcReduction="10000"/>
          </a:bodyPr>
          <a:lstStyle/>
          <a:p>
            <a:pPr marL="0" indent="0">
              <a:buNone/>
            </a:pPr>
            <a:r>
              <a:rPr lang="en-GB" sz="3200" dirty="0" smtClean="0">
                <a:latin typeface="SassoonPrimaryInfant" pitchFamily="2" charset="0"/>
              </a:rPr>
              <a:t>A little later, Little Red Riding Hood came to the cottage. She knocked on the door, then went inside…</a:t>
            </a:r>
            <a:endParaRPr lang="en-GB" sz="3200" dirty="0">
              <a:latin typeface="SassoonPrimaryInfant" pitchFamily="2" charset="0"/>
            </a:endParaRPr>
          </a:p>
          <a:p>
            <a:pPr marL="0" indent="0">
              <a:buNone/>
            </a:pPr>
            <a:endParaRPr lang="en-GB" sz="3200" dirty="0" smtClean="0">
              <a:latin typeface="SassoonPrimaryInfant" pitchFamily="2" charset="0"/>
            </a:endParaRPr>
          </a:p>
          <a:p>
            <a:pPr marL="0" indent="0">
              <a:buNone/>
            </a:pPr>
            <a:r>
              <a:rPr lang="en-GB" sz="3200" dirty="0" smtClean="0">
                <a:latin typeface="SassoonPrimaryInfant" pitchFamily="2" charset="0"/>
              </a:rPr>
              <a:t>Little Red Riding Hood went over to Granny’s bed. “Oh Granny, what big ears you have,” she said.</a:t>
            </a:r>
            <a:br>
              <a:rPr lang="en-GB" sz="3200" dirty="0" smtClean="0">
                <a:latin typeface="SassoonPrimaryInfant" pitchFamily="2" charset="0"/>
              </a:rPr>
            </a:br>
            <a:r>
              <a:rPr lang="en-GB" sz="3200" dirty="0" smtClean="0">
                <a:latin typeface="SassoonPrimaryInfant" pitchFamily="2" charset="0"/>
              </a:rPr>
              <a:t>“All the better to hear you with,” answered the wolf.</a:t>
            </a:r>
            <a:br>
              <a:rPr lang="en-GB" sz="3200" dirty="0" smtClean="0">
                <a:latin typeface="SassoonPrimaryInfant" pitchFamily="2" charset="0"/>
              </a:rPr>
            </a:br>
            <a:endParaRPr lang="en-GB" sz="3200" dirty="0" smtClean="0">
              <a:latin typeface="SassoonPrimaryInfant" pitchFamily="2" charset="0"/>
            </a:endParaRPr>
          </a:p>
          <a:p>
            <a:pPr marL="0" indent="0">
              <a:buNone/>
            </a:pPr>
            <a:r>
              <a:rPr lang="en-GB" sz="3200" dirty="0" smtClean="0">
                <a:latin typeface="SassoonPrimaryInfant" pitchFamily="2" charset="0"/>
              </a:rPr>
              <a:t>“Oh Granny, what big eyes you have,” </a:t>
            </a:r>
            <a:br>
              <a:rPr lang="en-GB" sz="3200" dirty="0" smtClean="0">
                <a:latin typeface="SassoonPrimaryInfant" pitchFamily="2" charset="0"/>
              </a:rPr>
            </a:br>
            <a:r>
              <a:rPr lang="en-GB" sz="3200" dirty="0" smtClean="0">
                <a:latin typeface="SassoonPrimaryInfant" pitchFamily="2" charset="0"/>
              </a:rPr>
              <a:t>said Little Red Riding Hood.</a:t>
            </a:r>
            <a:br>
              <a:rPr lang="en-GB" sz="3200" dirty="0" smtClean="0">
                <a:latin typeface="SassoonPrimaryInfant" pitchFamily="2" charset="0"/>
              </a:rPr>
            </a:br>
            <a:r>
              <a:rPr lang="en-GB" sz="3200" dirty="0" smtClean="0">
                <a:latin typeface="SassoonPrimaryInfant" pitchFamily="2" charset="0"/>
              </a:rPr>
              <a:t>“All the better to see you with,” replied the wolf.</a:t>
            </a:r>
            <a:br>
              <a:rPr lang="en-GB" sz="3200" dirty="0" smtClean="0">
                <a:latin typeface="SassoonPrimaryInfant" pitchFamily="2" charset="0"/>
              </a:rPr>
            </a:br>
            <a:endParaRPr lang="en-GB" sz="3200" dirty="0" smtClean="0">
              <a:latin typeface="SassoonPrimaryInfant" pitchFamily="2" charset="0"/>
            </a:endParaRPr>
          </a:p>
          <a:p>
            <a:pPr marL="0" indent="0">
              <a:buNone/>
            </a:pPr>
            <a:r>
              <a:rPr lang="en-GB" sz="3200" dirty="0" smtClean="0">
                <a:latin typeface="SassoonPrimaryInfant" pitchFamily="2" charset="0"/>
              </a:rPr>
              <a:t>“Oh Granny, what big teeth you have,” </a:t>
            </a:r>
            <a:br>
              <a:rPr lang="en-GB" sz="3200" dirty="0" smtClean="0">
                <a:latin typeface="SassoonPrimaryInfant" pitchFamily="2" charset="0"/>
              </a:rPr>
            </a:br>
            <a:r>
              <a:rPr lang="en-GB" sz="3200" dirty="0" smtClean="0">
                <a:latin typeface="SassoonPrimaryInfant" pitchFamily="2" charset="0"/>
              </a:rPr>
              <a:t>said Little Red Riding Hood.</a:t>
            </a:r>
            <a:br>
              <a:rPr lang="en-GB" sz="3200" dirty="0" smtClean="0">
                <a:latin typeface="SassoonPrimaryInfant" pitchFamily="2" charset="0"/>
              </a:rPr>
            </a:br>
            <a:r>
              <a:rPr lang="en-GB" sz="3200" dirty="0" smtClean="0">
                <a:latin typeface="SassoonPrimaryInfant" pitchFamily="2" charset="0"/>
              </a:rPr>
              <a:t>“All the better to eat you with,” said the wolf.</a:t>
            </a:r>
            <a:r>
              <a:rPr lang="en-GB" dirty="0" smtClean="0">
                <a:latin typeface="SassoonPrimaryInfant" pitchFamily="2" charset="0"/>
              </a:rPr>
              <a:t/>
            </a:r>
            <a:br>
              <a:rPr lang="en-GB" dirty="0" smtClean="0">
                <a:latin typeface="SassoonPrimaryInfant" pitchFamily="2" charset="0"/>
              </a:rPr>
            </a:br>
            <a:endParaRPr lang="en-GB" dirty="0" smtClean="0">
              <a:latin typeface="SassoonPrimaryInfant" pitchFamily="2" charset="0"/>
            </a:endParaRPr>
          </a:p>
        </p:txBody>
      </p:sp>
    </p:spTree>
    <p:extLst>
      <p:ext uri="{BB962C8B-B14F-4D97-AF65-F5344CB8AC3E}">
        <p14:creationId xmlns:p14="http://schemas.microsoft.com/office/powerpoint/2010/main" val="273732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259307"/>
            <a:ext cx="10515600" cy="6155141"/>
          </a:xfrm>
        </p:spPr>
        <p:txBody>
          <a:bodyPr>
            <a:normAutofit lnSpcReduction="10000"/>
          </a:bodyPr>
          <a:lstStyle/>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“Help!” shouted Little Red Riding Hood as she realised that there was a wolf in her Granny’s bed. </a:t>
            </a:r>
            <a:br>
              <a:rPr lang="en-GB" sz="3200" dirty="0" smtClean="0">
                <a:latin typeface="SassoonPrimaryInfant" pitchFamily="2" charset="0"/>
              </a:rPr>
            </a:br>
            <a:r>
              <a:rPr lang="en-GB" sz="3200" dirty="0" smtClean="0">
                <a:latin typeface="SassoonPrimaryInfant" pitchFamily="2" charset="0"/>
              </a:rPr>
              <a:t>She ran out of the house.</a:t>
            </a:r>
            <a:endParaRPr lang="en-GB" sz="3200" dirty="0">
              <a:latin typeface="SassoonPrimaryInfant" pitchFamily="2" charset="0"/>
            </a:endParaRPr>
          </a:p>
          <a:p>
            <a:pPr marL="0" indent="0">
              <a:buNone/>
            </a:pPr>
            <a:endParaRPr lang="en-GB" sz="3200" dirty="0" smtClean="0">
              <a:latin typeface="SassoonPrimaryInfant" pitchFamily="2" charset="0"/>
            </a:endParaRPr>
          </a:p>
          <a:p>
            <a:pPr marL="0" indent="0">
              <a:buNone/>
            </a:pPr>
            <a:r>
              <a:rPr lang="en-GB" sz="3200" dirty="0" smtClean="0">
                <a:latin typeface="SassoonPrimaryInfant" pitchFamily="2" charset="0"/>
              </a:rPr>
              <a:t>A woodcutter was nearby. He heard Little Red Riding Hood’s scream and ran to the house.</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The woodcutter hit the wolf over the head and rescued Granny from the bin. The wolf ran away and Little Red Riding Hood never saw him again.</a:t>
            </a:r>
          </a:p>
          <a:p>
            <a:pPr marL="0" indent="0">
              <a:buNone/>
            </a:pPr>
            <a:endParaRPr lang="en-GB" sz="3200" dirty="0">
              <a:latin typeface="SassoonPrimaryInfant" pitchFamily="2" charset="0"/>
            </a:endParaRPr>
          </a:p>
          <a:p>
            <a:pPr marL="0" indent="0" algn="ctr">
              <a:buNone/>
            </a:pPr>
            <a:r>
              <a:rPr lang="en-GB" sz="3200" u="sng" dirty="0" smtClean="0">
                <a:latin typeface="SassoonPrimaryInfant" pitchFamily="2" charset="0"/>
              </a:rPr>
              <a:t>The End</a:t>
            </a:r>
            <a:endParaRPr lang="en-GB" sz="3200" u="sng" dirty="0">
              <a:latin typeface="SassoonPrimaryInfant" pitchFamily="2" charset="0"/>
            </a:endParaRPr>
          </a:p>
        </p:txBody>
      </p:sp>
    </p:spTree>
    <p:extLst>
      <p:ext uri="{BB962C8B-B14F-4D97-AF65-F5344CB8AC3E}">
        <p14:creationId xmlns:p14="http://schemas.microsoft.com/office/powerpoint/2010/main" val="300598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fontScale="92500" lnSpcReduction="10000"/>
          </a:bodyPr>
          <a:lstStyle/>
          <a:p>
            <a:pPr marL="0" indent="0" algn="ctr">
              <a:buNone/>
            </a:pPr>
            <a:r>
              <a:rPr lang="en-GB" sz="4300" u="sng" dirty="0" smtClean="0">
                <a:latin typeface="SassoonPrimaryInfant" pitchFamily="2" charset="0"/>
              </a:rPr>
              <a:t>Activity 1</a:t>
            </a:r>
          </a:p>
          <a:p>
            <a:pPr marL="0" indent="0" algn="ctr">
              <a:buNone/>
            </a:pPr>
            <a:endParaRPr lang="en-GB" sz="3200" u="sng" dirty="0">
              <a:latin typeface="SassoonPrimaryInfant" pitchFamily="2" charset="0"/>
            </a:endParaRPr>
          </a:p>
          <a:p>
            <a:pPr marL="0" indent="0" algn="ctr">
              <a:buNone/>
            </a:pPr>
            <a:r>
              <a:rPr lang="en-GB" sz="3500" u="sng" dirty="0" smtClean="0">
                <a:latin typeface="SassoonPrimaryInfant" pitchFamily="2" charset="0"/>
              </a:rPr>
              <a:t>Beginning, middle and end.</a:t>
            </a:r>
          </a:p>
          <a:p>
            <a:pPr marL="0" indent="0" algn="ctr">
              <a:buNone/>
            </a:pPr>
            <a:endParaRPr lang="en-GB" sz="3200" u="sng" dirty="0">
              <a:latin typeface="SassoonPrimaryInfant" pitchFamily="2" charset="0"/>
            </a:endParaRPr>
          </a:p>
          <a:p>
            <a:pPr marL="0" indent="0">
              <a:buNone/>
            </a:pPr>
            <a:r>
              <a:rPr lang="en-GB" sz="3200" dirty="0" smtClean="0">
                <a:latin typeface="SassoonPrimaryInfant" pitchFamily="2" charset="0"/>
              </a:rPr>
              <a:t>Can you write what happens at the beginning, middle and end of the story in your own words? Use these words to start each part:</a:t>
            </a:r>
          </a:p>
          <a:p>
            <a:pPr marL="0" indent="0">
              <a:buNone/>
            </a:pPr>
            <a:endParaRPr lang="en-GB" sz="3200" dirty="0">
              <a:solidFill>
                <a:srgbClr val="00B050"/>
              </a:solidFill>
              <a:latin typeface="SassoonPrimaryInfant" pitchFamily="2" charset="0"/>
            </a:endParaRPr>
          </a:p>
          <a:p>
            <a:pPr marL="0" indent="0">
              <a:buNone/>
            </a:pPr>
            <a:r>
              <a:rPr lang="en-GB" sz="3200" dirty="0" smtClean="0">
                <a:solidFill>
                  <a:srgbClr val="00B050"/>
                </a:solidFill>
                <a:latin typeface="SassoonPrimaryInfant" pitchFamily="2" charset="0"/>
              </a:rPr>
              <a:t>Once upon a time</a:t>
            </a:r>
          </a:p>
          <a:p>
            <a:pPr marL="0" indent="0">
              <a:buNone/>
            </a:pPr>
            <a:endParaRPr lang="en-GB" sz="3200" dirty="0">
              <a:solidFill>
                <a:srgbClr val="00B050"/>
              </a:solidFill>
              <a:latin typeface="SassoonPrimaryInfant" pitchFamily="2" charset="0"/>
            </a:endParaRPr>
          </a:p>
          <a:p>
            <a:pPr marL="0" indent="0">
              <a:buNone/>
            </a:pPr>
            <a:r>
              <a:rPr lang="en-GB" sz="3200" dirty="0" smtClean="0">
                <a:solidFill>
                  <a:srgbClr val="00B050"/>
                </a:solidFill>
                <a:latin typeface="SassoonPrimaryInfant" pitchFamily="2" charset="0"/>
              </a:rPr>
              <a:t>Next</a:t>
            </a:r>
          </a:p>
          <a:p>
            <a:pPr marL="0" indent="0">
              <a:buNone/>
            </a:pPr>
            <a:endParaRPr lang="en-GB" sz="3200" dirty="0">
              <a:solidFill>
                <a:srgbClr val="00B050"/>
              </a:solidFill>
              <a:latin typeface="SassoonPrimaryInfant" pitchFamily="2" charset="0"/>
            </a:endParaRPr>
          </a:p>
          <a:p>
            <a:pPr marL="0" indent="0">
              <a:buNone/>
            </a:pPr>
            <a:r>
              <a:rPr lang="en-GB" sz="3200" dirty="0" smtClean="0">
                <a:solidFill>
                  <a:srgbClr val="00B050"/>
                </a:solidFill>
                <a:latin typeface="SassoonPrimaryInfant" pitchFamily="2" charset="0"/>
              </a:rPr>
              <a:t>Then</a:t>
            </a:r>
            <a:endParaRPr lang="en-GB" sz="3200" dirty="0">
              <a:solidFill>
                <a:srgbClr val="00B050"/>
              </a:solidFill>
              <a:latin typeface="SassoonPrimaryInfant" pitchFamily="2" charset="0"/>
            </a:endParaRPr>
          </a:p>
        </p:txBody>
      </p:sp>
    </p:spTree>
    <p:extLst>
      <p:ext uri="{BB962C8B-B14F-4D97-AF65-F5344CB8AC3E}">
        <p14:creationId xmlns:p14="http://schemas.microsoft.com/office/powerpoint/2010/main" val="400747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2</a:t>
            </a:r>
          </a:p>
          <a:p>
            <a:pPr marL="0" indent="0" algn="ctr">
              <a:buNone/>
            </a:pPr>
            <a:endParaRPr lang="en-GB" sz="3200" u="sng" dirty="0">
              <a:latin typeface="SassoonPrimaryInfant" pitchFamily="2" charset="0"/>
            </a:endParaRPr>
          </a:p>
          <a:p>
            <a:pPr marL="0" indent="0" algn="ctr">
              <a:buNone/>
            </a:pPr>
            <a:r>
              <a:rPr lang="en-GB" sz="3200" u="sng" dirty="0" smtClean="0">
                <a:latin typeface="SassoonPrimaryInfant" pitchFamily="2" charset="0"/>
              </a:rPr>
              <a:t>Setting description</a:t>
            </a:r>
          </a:p>
          <a:p>
            <a:pPr marL="0" indent="0" algn="ctr">
              <a:buNone/>
            </a:pPr>
            <a:endParaRPr lang="en-GB" sz="3200" u="sng" dirty="0">
              <a:latin typeface="SassoonPrimaryInfant" pitchFamily="2" charset="0"/>
            </a:endParaRPr>
          </a:p>
          <a:p>
            <a:pPr marL="0" indent="0">
              <a:buNone/>
            </a:pPr>
            <a:r>
              <a:rPr lang="en-GB" sz="3200" dirty="0" smtClean="0">
                <a:latin typeface="SassoonPrimaryInfant" pitchFamily="2" charset="0"/>
              </a:rPr>
              <a:t>The story of Little Red Riding Hood is set in a forest. Can you look at the forest picture on your sheet and describe it using interesting adjectives? Think about what you would see, hear, feel, smell and taste.</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Here is an example:</a:t>
            </a:r>
          </a:p>
          <a:p>
            <a:pPr marL="0" indent="0">
              <a:buNone/>
            </a:pPr>
            <a:r>
              <a:rPr lang="en-GB" sz="3200" dirty="0" smtClean="0">
                <a:solidFill>
                  <a:srgbClr val="0070C0"/>
                </a:solidFill>
                <a:latin typeface="SassoonPrimaryInfant" pitchFamily="2" charset="0"/>
              </a:rPr>
              <a:t>I can see the huge trees swaying from side to side.</a:t>
            </a:r>
            <a:endParaRPr lang="en-GB" sz="3200" dirty="0">
              <a:solidFill>
                <a:srgbClr val="0070C0"/>
              </a:solidFill>
              <a:latin typeface="SassoonPrimaryInfant" pitchFamily="2" charset="0"/>
            </a:endParaRPr>
          </a:p>
        </p:txBody>
      </p:sp>
    </p:spTree>
    <p:extLst>
      <p:ext uri="{BB962C8B-B14F-4D97-AF65-F5344CB8AC3E}">
        <p14:creationId xmlns:p14="http://schemas.microsoft.com/office/powerpoint/2010/main" val="56397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3</a:t>
            </a:r>
          </a:p>
          <a:p>
            <a:pPr marL="0" indent="0" algn="ctr">
              <a:buNone/>
            </a:pPr>
            <a:endParaRPr lang="en-GB" sz="3200" u="sng" dirty="0">
              <a:latin typeface="SassoonPrimaryInfant" pitchFamily="2" charset="0"/>
            </a:endParaRPr>
          </a:p>
          <a:p>
            <a:pPr marL="0" indent="0" algn="ctr">
              <a:buNone/>
            </a:pPr>
            <a:r>
              <a:rPr lang="en-GB" sz="3200" u="sng" dirty="0" smtClean="0">
                <a:latin typeface="SassoonPrimaryInfant" pitchFamily="2" charset="0"/>
              </a:rPr>
              <a:t>Character description</a:t>
            </a:r>
          </a:p>
          <a:p>
            <a:pPr marL="0" indent="0" algn="ctr">
              <a:buNone/>
            </a:pPr>
            <a:endParaRPr lang="en-GB" sz="3200" u="sng" dirty="0" smtClean="0">
              <a:latin typeface="SassoonPrimaryInfant" pitchFamily="2" charset="0"/>
            </a:endParaRPr>
          </a:p>
          <a:p>
            <a:pPr marL="0" indent="0">
              <a:buNone/>
            </a:pPr>
            <a:r>
              <a:rPr lang="en-GB" sz="3200" dirty="0" smtClean="0">
                <a:latin typeface="SassoonPrimaryInfant" pitchFamily="2" charset="0"/>
              </a:rPr>
              <a:t>The wolf is the ‘baddie’ in the story. How would you describe him? Try to use interesting adjectives to say what he looks like and what his personality is like.</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Here is an example:</a:t>
            </a:r>
          </a:p>
          <a:p>
            <a:pPr marL="0" indent="0">
              <a:buNone/>
            </a:pPr>
            <a:r>
              <a:rPr lang="en-GB" sz="3200" dirty="0" smtClean="0">
                <a:solidFill>
                  <a:srgbClr val="0070C0"/>
                </a:solidFill>
                <a:latin typeface="SassoonPrimaryInfant" pitchFamily="2" charset="0"/>
              </a:rPr>
              <a:t>The wolf has dark beady eyes. </a:t>
            </a:r>
            <a:endParaRPr lang="en-GB" sz="3200" dirty="0">
              <a:solidFill>
                <a:srgbClr val="0070C0"/>
              </a:solidFill>
              <a:latin typeface="SassoonPrimaryInfant" pitchFamily="2" charset="0"/>
            </a:endParaRPr>
          </a:p>
        </p:txBody>
      </p:sp>
    </p:spTree>
    <p:extLst>
      <p:ext uri="{BB962C8B-B14F-4D97-AF65-F5344CB8AC3E}">
        <p14:creationId xmlns:p14="http://schemas.microsoft.com/office/powerpoint/2010/main" val="233688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1848" y="191069"/>
            <a:ext cx="10515600" cy="6155141"/>
          </a:xfrm>
        </p:spPr>
        <p:txBody>
          <a:bodyPr>
            <a:normAutofit/>
          </a:bodyPr>
          <a:lstStyle/>
          <a:p>
            <a:pPr marL="0" indent="0" algn="ctr">
              <a:buNone/>
            </a:pPr>
            <a:r>
              <a:rPr lang="en-GB" sz="4000" u="sng" dirty="0" smtClean="0">
                <a:latin typeface="SassoonPrimaryInfant" pitchFamily="2" charset="0"/>
              </a:rPr>
              <a:t>Activity 4</a:t>
            </a:r>
          </a:p>
          <a:p>
            <a:pPr marL="0" indent="0" algn="ctr">
              <a:buNone/>
            </a:pPr>
            <a:endParaRPr lang="en-GB" sz="3200" u="sng" dirty="0" smtClean="0">
              <a:latin typeface="SassoonPrimaryInfant" pitchFamily="2" charset="0"/>
            </a:endParaRPr>
          </a:p>
          <a:p>
            <a:pPr marL="0" indent="0" algn="ctr">
              <a:buNone/>
            </a:pPr>
            <a:r>
              <a:rPr lang="en-GB" sz="3200" u="sng" dirty="0" smtClean="0">
                <a:latin typeface="SassoonPrimaryInfant" pitchFamily="2" charset="0"/>
              </a:rPr>
              <a:t>Speech</a:t>
            </a:r>
          </a:p>
          <a:p>
            <a:pPr marL="0" indent="0" algn="ctr">
              <a:buNone/>
            </a:pPr>
            <a:endParaRPr lang="en-GB" sz="3200" u="sng" dirty="0">
              <a:latin typeface="SassoonPrimaryInfant" pitchFamily="2" charset="0"/>
            </a:endParaRPr>
          </a:p>
          <a:p>
            <a:pPr marL="0" indent="0">
              <a:buNone/>
            </a:pPr>
            <a:r>
              <a:rPr lang="en-GB" sz="3200" dirty="0" smtClean="0">
                <a:latin typeface="SassoonPrimaryInfant" pitchFamily="2" charset="0"/>
              </a:rPr>
              <a:t>Sometimes we don’t find out what a character is saying in a story. What do you think these characters could be saying?</a:t>
            </a:r>
          </a:p>
          <a:p>
            <a:pPr marL="0" indent="0">
              <a:buNone/>
            </a:pPr>
            <a:endParaRPr lang="en-GB" sz="3200" dirty="0">
              <a:latin typeface="SassoonPrimaryInfant" pitchFamily="2" charset="0"/>
            </a:endParaRPr>
          </a:p>
          <a:p>
            <a:pPr marL="0" indent="0">
              <a:buNone/>
            </a:pPr>
            <a:r>
              <a:rPr lang="en-GB" sz="3200" dirty="0" smtClean="0">
                <a:latin typeface="SassoonPrimaryInfant" pitchFamily="2" charset="0"/>
              </a:rPr>
              <a:t>Remember, you can use exclamation marks at the end of the sentence if they are shouting or saying something funny or mean!</a:t>
            </a:r>
          </a:p>
        </p:txBody>
      </p:sp>
    </p:spTree>
    <p:extLst>
      <p:ext uri="{BB962C8B-B14F-4D97-AF65-F5344CB8AC3E}">
        <p14:creationId xmlns:p14="http://schemas.microsoft.com/office/powerpoint/2010/main" val="1399907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TotalTime>
  <Words>787</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SassoonPrimaryInfant</vt:lpstr>
      <vt:lpstr>Times New Roman</vt:lpstr>
      <vt:lpstr>Office Theme</vt:lpstr>
      <vt:lpstr>PowerPoint Presentation</vt:lpstr>
      <vt:lpstr>PowerPoint Presentation</vt:lpstr>
      <vt:lpstr>Little Red Riding Hood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Jeffrey</dc:creator>
  <cp:lastModifiedBy>Rachel Jeffrey</cp:lastModifiedBy>
  <cp:revision>51</cp:revision>
  <dcterms:created xsi:type="dcterms:W3CDTF">2020-04-20T11:10:39Z</dcterms:created>
  <dcterms:modified xsi:type="dcterms:W3CDTF">2020-04-23T13:56:07Z</dcterms:modified>
</cp:coreProperties>
</file>