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40" d="100"/>
          <a:sy n="40" d="100"/>
        </p:scale>
        <p:origin x="23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5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7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6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4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8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0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9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226B-5D6D-4E6E-AC62-2CD29124D82C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2C58-C241-4219-A628-41F5CDC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0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m000cslw/the-snail-and-the-whale" TargetMode="External"/><Relationship Id="rId2" Type="http://schemas.openxmlformats.org/officeDocument/2006/relationships/hyperlink" Target="https://www.youtube.com/watch?v=x887mPO9X9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q5ptwr_-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73237" y="2002229"/>
            <a:ext cx="9144000" cy="2387600"/>
          </a:xfrm>
        </p:spPr>
        <p:txBody>
          <a:bodyPr/>
          <a:lstStyle/>
          <a:p>
            <a:r>
              <a:rPr lang="en-GB" b="1" dirty="0" smtClean="0">
                <a:latin typeface="SassoonPrimaryInfant" panose="00000400000000000000" pitchFamily="2" charset="0"/>
              </a:rPr>
              <a:t>Year 2 - English</a:t>
            </a:r>
            <a:endParaRPr lang="en-GB" b="1" dirty="0">
              <a:latin typeface="SassoonPrimaryInfant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772" y="4389829"/>
            <a:ext cx="5537982" cy="955894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The Snail and The Whale</a:t>
            </a:r>
          </a:p>
          <a:p>
            <a:r>
              <a:rPr lang="en-GB" sz="3200" b="1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By Julia Donaldson </a:t>
            </a:r>
            <a:endParaRPr lang="en-GB" sz="3200" b="1" dirty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Task 4 – Write a postcard</a:t>
            </a:r>
            <a:r>
              <a:rPr lang="en-GB" sz="3600" dirty="0" smtClean="0">
                <a:latin typeface="SassoonPrimaryInfant" panose="00000400000000000000" pitchFamily="2" charset="0"/>
              </a:rPr>
              <a:t>.</a:t>
            </a:r>
            <a:br>
              <a:rPr lang="en-GB" sz="3600" dirty="0" smtClean="0">
                <a:latin typeface="SassoonPrimaryInfant" panose="00000400000000000000" pitchFamily="2" charset="0"/>
              </a:rPr>
            </a:br>
            <a:r>
              <a:rPr lang="en-GB" sz="3600" dirty="0" smtClean="0">
                <a:latin typeface="SassoonPrimaryInfant" panose="00000400000000000000" pitchFamily="2" charset="0"/>
              </a:rPr>
              <a:t>Use template 8 for this task.</a:t>
            </a: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1026" name="Picture 2" descr="Axel Scheffler's official website | The Snail and the Wh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72" y="118285"/>
            <a:ext cx="2961628" cy="10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918" y="1461186"/>
            <a:ext cx="12199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I bet the snail had so much fun on his adventure with the whale.</a:t>
            </a:r>
          </a:p>
          <a:p>
            <a:r>
              <a:rPr lang="en-GB" sz="2400" dirty="0" smtClean="0">
                <a:latin typeface="SassoonPrimaryInfant" panose="00000400000000000000" pitchFamily="2" charset="0"/>
              </a:rPr>
              <a:t>You are going to pretend the snail has been on another adventure in the ocean with a different animal. What other animal could the snail ride on and where could it go? </a:t>
            </a:r>
          </a:p>
          <a:p>
            <a:endParaRPr lang="en-GB" sz="2400" dirty="0">
              <a:latin typeface="SassoonPrimaryInfant" panose="00000400000000000000" pitchFamily="2" charset="0"/>
            </a:endParaRPr>
          </a:p>
          <a:p>
            <a:r>
              <a:rPr lang="en-GB" sz="2400" dirty="0" smtClean="0">
                <a:latin typeface="SassoonPrimaryInfant" panose="00000400000000000000" pitchFamily="2" charset="0"/>
              </a:rPr>
              <a:t>Write the postcard to your other snail friends.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	</a:t>
            </a:r>
            <a:r>
              <a:rPr lang="en-GB" sz="2400" dirty="0" smtClean="0">
                <a:latin typeface="SassoonPrimaryInfant" panose="00000400000000000000" pitchFamily="2" charset="0"/>
              </a:rPr>
              <a:t>			  Other animals in the ocean – sharks, dolphins, seals, sea turtles.							</a:t>
            </a:r>
            <a:r>
              <a:rPr lang="en-GB" sz="2400" dirty="0">
                <a:latin typeface="SassoonPrimaryInfant" panose="00000400000000000000" pitchFamily="2" charset="0"/>
              </a:rPr>
              <a:t> </a:t>
            </a:r>
            <a:r>
              <a:rPr lang="en-GB" sz="2400" dirty="0" smtClean="0">
                <a:latin typeface="SassoonPrimaryInfant" panose="00000400000000000000" pitchFamily="2" charset="0"/>
              </a:rPr>
              <a:t>     or maybe think of your own.</a:t>
            </a:r>
          </a:p>
          <a:p>
            <a:endParaRPr lang="en-GB" sz="2400" dirty="0" smtClean="0">
              <a:latin typeface="SassoonPrimaryInfant" panose="00000400000000000000" pitchFamily="2" charset="0"/>
            </a:endParaRPr>
          </a:p>
          <a:p>
            <a:endParaRPr lang="en-GB" sz="2400" dirty="0">
              <a:latin typeface="SassoonPrimaryInfant" panose="00000400000000000000" pitchFamily="2" charset="0"/>
            </a:endParaRPr>
          </a:p>
          <a:p>
            <a:endParaRPr lang="en-GB" sz="2400" dirty="0">
              <a:latin typeface="SassoonPrimaryInfant" panose="000004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4203" y="3618383"/>
            <a:ext cx="3902242" cy="30654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>
                <a:solidFill>
                  <a:srgbClr val="FF000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You must: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Write in full sentences using capital letters and full stops</a:t>
            </a: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.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Write in the first person using the pronoun</a:t>
            </a:r>
            <a:r>
              <a:rPr lang="en-GB" b="1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 I.</a:t>
            </a:r>
            <a:endParaRPr lang="en-GB" b="1" dirty="0" smtClean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  <a:p>
            <a:endParaRPr lang="en-GB" dirty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01308" y="4111572"/>
            <a:ext cx="3902242" cy="25705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>
                <a:solidFill>
                  <a:srgbClr val="FFC00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You should:</a:t>
            </a:r>
          </a:p>
          <a:p>
            <a:pPr>
              <a:buFontTx/>
              <a:buChar char="-"/>
            </a:pPr>
            <a:r>
              <a:rPr lang="en-GB" dirty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Use adjectives to describe what you noticed.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Extend sentences using conjunctions</a:t>
            </a:r>
            <a:endParaRPr lang="en-GB" dirty="0" smtClean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  <a:p>
            <a:endParaRPr lang="en-GB" dirty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58413" y="4492291"/>
            <a:ext cx="3902242" cy="2189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>
                <a:solidFill>
                  <a:srgbClr val="00B05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You could</a:t>
            </a:r>
            <a:r>
              <a:rPr lang="en-GB" u="sng" dirty="0" smtClean="0">
                <a:solidFill>
                  <a:srgbClr val="00B05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- </a:t>
            </a:r>
            <a:r>
              <a:rPr lang="en-GB" dirty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Use conjunctions such as because, and to extend sentences where possible.</a:t>
            </a:r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6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6" y="23177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Task 5 - Phonics</a:t>
            </a:r>
            <a:br>
              <a:rPr lang="en-GB" dirty="0" smtClean="0">
                <a:latin typeface="SassoonPrimaryInfant" panose="00000400000000000000" pitchFamily="2" charset="0"/>
              </a:rPr>
            </a:br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1026" name="Picture 2" descr="Axel Scheffler's official website | The Snail and the Wh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74" y="5467630"/>
            <a:ext cx="3281720" cy="12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7024" y="1681978"/>
            <a:ext cx="4838700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I found..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a-e sound in whale.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ou</a:t>
            </a:r>
            <a:r>
              <a:rPr lang="en-GB" sz="2400" dirty="0" smtClean="0">
                <a:latin typeface="SassoonPrimaryInfant" panose="00000400000000000000" pitchFamily="2" charset="0"/>
              </a:rPr>
              <a:t> 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ea</a:t>
            </a:r>
            <a:r>
              <a:rPr lang="en-GB" sz="2400" dirty="0" smtClean="0">
                <a:latin typeface="SassoonPrimaryInfant" panose="00000400000000000000" pitchFamily="2" charset="0"/>
              </a:rPr>
              <a:t> 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ai</a:t>
            </a:r>
            <a:r>
              <a:rPr lang="en-GB" sz="2400" dirty="0" smtClean="0">
                <a:latin typeface="SassoonPrimaryInfant" panose="00000400000000000000" pitchFamily="2" charset="0"/>
              </a:rPr>
              <a:t> 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ly</a:t>
            </a:r>
            <a:r>
              <a:rPr lang="en-GB" sz="2400" dirty="0" smtClean="0">
                <a:latin typeface="SassoonPrimaryInfant" panose="00000400000000000000" pitchFamily="2" charset="0"/>
              </a:rPr>
              <a:t> 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ar</a:t>
            </a:r>
            <a:r>
              <a:rPr lang="en-GB" sz="2400" dirty="0" smtClean="0">
                <a:latin typeface="SassoonPrimaryInfant" panose="00000400000000000000" pitchFamily="2" charset="0"/>
              </a:rPr>
              <a:t> 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ing</a:t>
            </a:r>
            <a:r>
              <a:rPr lang="en-GB" sz="2400" dirty="0" smtClean="0">
                <a:latin typeface="SassoonPrimaryInfant" panose="00000400000000000000" pitchFamily="2" charset="0"/>
              </a:rPr>
              <a:t> </a:t>
            </a:r>
            <a:r>
              <a:rPr lang="en-GB" sz="2400" dirty="0" smtClean="0">
                <a:latin typeface="SassoonPrimaryInfant" panose="00000400000000000000" pitchFamily="2" charset="0"/>
              </a:rPr>
              <a:t>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o-e sound in ______.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i</a:t>
            </a:r>
            <a:r>
              <a:rPr lang="en-GB" sz="2400" dirty="0" smtClean="0">
                <a:latin typeface="SassoonPrimaryInfant" panose="00000400000000000000" pitchFamily="2" charset="0"/>
              </a:rPr>
              <a:t>-e sound in ______.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0894" y="326388"/>
            <a:ext cx="7632559" cy="12354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Read this passage. Find the sounds and verbally complete the sentences. 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The first one has been done</a:t>
            </a:r>
            <a:r>
              <a:rPr lang="en-GB" dirty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 </a:t>
            </a: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for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056" y="2434829"/>
            <a:ext cx="6396294" cy="41549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This is the whale who came one night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When the tide was high and the stars were bright.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A humpback whale, immensely long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Who sang to the snail a wonderful song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Of shimmering ice and coral caves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And shooting stars and enormous waves.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And this is the tail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Of the humpback whale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He held it out of the starlit sea,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And said to the snail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“Come sail with me”</a:t>
            </a:r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7" y="759024"/>
            <a:ext cx="1596628" cy="15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9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6" y="119494"/>
            <a:ext cx="11586918" cy="80619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You don’t have to do this but I have sent home this The Whale and The Snail colouring sheet for you to enjoy. 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>
                <a:latin typeface="SassoonPrimaryInfant" panose="00000400000000000000" pitchFamily="2" charset="0"/>
              </a:rPr>
              <a:t/>
            </a:r>
            <a:br>
              <a:rPr lang="en-GB" dirty="0">
                <a:latin typeface="SassoonPrimaryInfant" panose="00000400000000000000" pitchFamily="2" charset="0"/>
              </a:rPr>
            </a:b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>
                <a:latin typeface="SassoonPrimaryInfant" panose="00000400000000000000" pitchFamily="2" charset="0"/>
              </a:rPr>
              <a:t/>
            </a:r>
            <a:br>
              <a:rPr lang="en-GB" dirty="0">
                <a:latin typeface="SassoonPrimaryInfant" panose="00000400000000000000" pitchFamily="2" charset="0"/>
              </a:rPr>
            </a:b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>
                <a:latin typeface="SassoonPrimaryInfant" panose="00000400000000000000" pitchFamily="2" charset="0"/>
              </a:rPr>
              <a:t/>
            </a:r>
            <a:br>
              <a:rPr lang="en-GB" dirty="0">
                <a:latin typeface="SassoonPrimaryInfant" panose="00000400000000000000" pitchFamily="2" charset="0"/>
              </a:rPr>
            </a:br>
            <a:r>
              <a:rPr lang="en-GB" dirty="0" smtClean="0">
                <a:latin typeface="SassoonPrimaryInfant" panose="00000400000000000000" pitchFamily="2" charset="0"/>
              </a:rPr>
              <a:t>Missing you all. Stay safe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 smtClean="0">
                <a:latin typeface="SassoonPrimaryInfant" panose="00000400000000000000" pitchFamily="2" charset="0"/>
              </a:rPr>
              <a:t>Love Miss Cresswell x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>
                <a:latin typeface="SassoonPrimaryInfant" panose="00000400000000000000" pitchFamily="2" charset="0"/>
              </a:rPr>
              <a:t/>
            </a:r>
            <a:br>
              <a:rPr lang="en-GB" dirty="0">
                <a:latin typeface="SassoonPrimaryInfant" panose="00000400000000000000" pitchFamily="2" charset="0"/>
              </a:rPr>
            </a:b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1026" name="Picture 2" descr="Axel Scheffler's official website | The Snail and the Wh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74" y="5467630"/>
            <a:ext cx="3281720" cy="12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86" y="1900578"/>
            <a:ext cx="4706352" cy="32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7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800" b="1" dirty="0" smtClean="0">
                <a:latin typeface="SassoonPrimaryInfant" panose="00000400000000000000" pitchFamily="2" charset="0"/>
              </a:rPr>
              <a:t>Click </a:t>
            </a:r>
            <a:r>
              <a:rPr lang="en-GB" sz="4800" b="1" dirty="0" smtClean="0">
                <a:latin typeface="SassoonPrimaryInfant" panose="00000400000000000000" pitchFamily="2" charset="0"/>
                <a:hlinkClick r:id="rId2"/>
              </a:rPr>
              <a:t>here</a:t>
            </a:r>
            <a:r>
              <a:rPr lang="en-GB" sz="4800" b="1" dirty="0" smtClean="0">
                <a:latin typeface="SassoonPrimaryInfant" panose="00000400000000000000" pitchFamily="2" charset="0"/>
              </a:rPr>
              <a:t> to listen to the story or turn to the next page to read the story.</a:t>
            </a:r>
          </a:p>
          <a:p>
            <a:pPr marL="0" indent="0" algn="ctr">
              <a:buNone/>
            </a:pPr>
            <a:endParaRPr lang="en-GB" sz="4800" b="1" dirty="0">
              <a:latin typeface="SassoonPrimaryInfant" panose="00000400000000000000" pitchFamily="2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latin typeface="SassoonPrimaryInfant" panose="00000400000000000000" pitchFamily="2" charset="0"/>
              </a:rPr>
              <a:t>Also, there is an animated version of the story </a:t>
            </a:r>
            <a:r>
              <a:rPr lang="en-GB" sz="4800" b="1" dirty="0" smtClean="0">
                <a:latin typeface="SassoonPrimaryInfant" panose="00000400000000000000" pitchFamily="2" charset="0"/>
                <a:hlinkClick r:id="rId3"/>
              </a:rPr>
              <a:t>here </a:t>
            </a:r>
            <a:r>
              <a:rPr lang="en-GB" sz="4800" b="1" dirty="0" smtClean="0">
                <a:latin typeface="SassoonPrimaryInfant" panose="00000400000000000000" pitchFamily="2" charset="0"/>
              </a:rPr>
              <a:t>if you would like to watch it another time </a:t>
            </a:r>
            <a:r>
              <a:rPr lang="en-GB" sz="4800" b="1" dirty="0" smtClean="0">
                <a:latin typeface="SassoonPrimaryInfant" panose="00000400000000000000" pitchFamily="2" charset="0"/>
                <a:sym typeface="Wingdings" panose="05000000000000000000" pitchFamily="2" charset="2"/>
              </a:rPr>
              <a:t></a:t>
            </a:r>
            <a:endParaRPr lang="en-GB" sz="4800" b="1" dirty="0">
              <a:latin typeface="SassoonPrimaryInfant" panose="00000400000000000000" pitchFamily="2" charset="0"/>
            </a:endParaRPr>
          </a:p>
        </p:txBody>
      </p:sp>
      <p:pic>
        <p:nvPicPr>
          <p:cNvPr id="4" name="Picture 2" descr="Axel Scheffler's official website | The Snail and the Wh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74" y="5643477"/>
            <a:ext cx="3281720" cy="12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129" y="548813"/>
            <a:ext cx="5429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This is a tale of a tiny snail and a great, big grey-blue humpback whale.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This is a rock as black as soot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this is a snail with an itchy foot.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The sea snail slithered all over the sock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gazed at the see and the shape of the dock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as the gazed she sniffed and sighed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“The sea is deep and the world is wide!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How I long to sail”</a:t>
            </a:r>
            <a:r>
              <a:rPr lang="en-GB" dirty="0">
                <a:latin typeface="SassoonPrimaryInfant" panose="00000400000000000000" pitchFamily="2" charset="0"/>
              </a:rPr>
              <a:t> </a:t>
            </a:r>
            <a:r>
              <a:rPr lang="en-GB" dirty="0" smtClean="0">
                <a:latin typeface="SassoonPrimaryInfant" panose="00000400000000000000" pitchFamily="2" charset="0"/>
              </a:rPr>
              <a:t>said the tiny snail.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These are the other snails in the flock,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Who all stuck tight to the smooth black rock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said to the snail with the itchy foot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“Be quiet! Don’t wiggle! Sit still! Stay put!”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But the tiny sea snail sighed and sniffed 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Then cried “I’ve got it! I’ll hitch a lift!”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trail of the tiny snail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 silvery trail that lopped and curled and said..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2" y="548813"/>
            <a:ext cx="4910138" cy="2898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5562" y="3711113"/>
            <a:ext cx="5429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This is the whale that came one night,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When the tide was high and the stars were bright.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 humpback whale, immensely long,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Who sang to the snail a wonderful song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Of shimmering ice and cold caves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shooting stars and enormous waves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And this is the tale of the humpback whale 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He held it out of the starlet sea and said to the snail…</a:t>
            </a:r>
          </a:p>
        </p:txBody>
      </p:sp>
    </p:spTree>
    <p:extLst>
      <p:ext uri="{BB962C8B-B14F-4D97-AF65-F5344CB8AC3E}">
        <p14:creationId xmlns:p14="http://schemas.microsoft.com/office/powerpoint/2010/main" val="226558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129" y="548813"/>
            <a:ext cx="54295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“Come sail with me”.</a:t>
            </a: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sea, so wild and free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That carried the whale and the snail on his tail,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To taring icebergs and far off lands.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With fiery mountains and golden sands.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These are the waves that arched and crashed,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That foamed and frolicked and sprayed and splashed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 tiny snail on the tail of the whale.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These are the caves beneath the waves,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Where stripy fish with feathery fins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sharks with hideous toothy grins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Swam around the whale and the snail on his tail.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sky, so vast and high. 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Sometimes sunny and blue and warm,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Sometimes filled with thunderstorm.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With zigzag lightning, flashing and frightening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 tiny snail on the tail of the whale.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8412" y="548813"/>
            <a:ext cx="67980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And she gazed at the sky, the sea, the land.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 waves and the caves and the golden sand,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She gazed and gazed, amazed by it all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she said to the whale, “I feel so small”.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But then came the day, the whale lost its way.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These are the speedboats running a race.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Zigging and zooming all over the place.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Upsetting the whale with their ear-splitting roar,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Making him swim to close to the shore. </a:t>
            </a: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tide, slipping away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12" y="4034010"/>
            <a:ext cx="3753795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129" y="548813"/>
            <a:ext cx="5429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And this is the whale lying beached in a bay.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“Quick! Off the sand” Back to sea!” cried the snail.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“I can’t move on land! I’m too big!” moaned the whale.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 snail felt helpless and terribly small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Then “I’ve got it!” she cried and started to crawl.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“I must not fail” said the tiny snail.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bell on the school in the bay, 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Ringing the children in from their play. 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teacher, holding her chalk.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Telling the class “Sit straight! Don’t talk!”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board, as black as soot,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this is the snail with the itchy foot!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“A snail! A snail!” the teacher turns pale.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“Look!” say the children, “it’s leaving a trail”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trail, of the tiny snail,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 silvery trail saying…..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5562" y="3626519"/>
            <a:ext cx="6798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These are the children, running from school,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Fetching the firemen, digging a pool.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Squirting and spraying to keep the whale cool.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This is the ride coming into the bay,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these are the villagers shouting “hurray!”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As the whale and the snail travel safely away.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7" y="311819"/>
            <a:ext cx="33623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229" y="948863"/>
            <a:ext cx="54295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Back to the dock, and the flock on the rock,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Who said “how times flown!” 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“haven’t you grown!”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And the whale and the snail, told their wonderful tale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Or shimmering ice and coral caves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shooting stars and enormous waves.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of how the snail, so small and frail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With her looping, curling, silvery train,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Saved the life of the humpback whale.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Then the humpback whale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Held out his tail,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And on crawled snail after snail after snail.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 smtClean="0">
                <a:latin typeface="SassoonPrimaryInfant" panose="00000400000000000000" pitchFamily="2" charset="0"/>
              </a:rPr>
              <a:t>And they sang to the sea as they all set sail</a:t>
            </a:r>
          </a:p>
          <a:p>
            <a:r>
              <a:rPr lang="en-GB" dirty="0" smtClean="0">
                <a:latin typeface="SassoonPrimaryInfant" panose="00000400000000000000" pitchFamily="2" charset="0"/>
              </a:rPr>
              <a:t>On the tail of the grey-blue humpback whale.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63" y="1223626"/>
            <a:ext cx="5419227" cy="42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4" y="237401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SassoonPrimaryInfant" panose="00000400000000000000" pitchFamily="2" charset="0"/>
              </a:rPr>
              <a:t>Task 1 – Identifying adjectives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sz="3600" dirty="0" smtClean="0">
                <a:latin typeface="SassoonPrimaryInfant" panose="00000400000000000000" pitchFamily="2" charset="0"/>
              </a:rPr>
              <a:t>Use blank paper for this task.</a:t>
            </a:r>
            <a:endParaRPr lang="en-GB" sz="3600" dirty="0">
              <a:latin typeface="SassoonPrimaryInfant" panose="00000400000000000000" pitchFamily="2" charset="0"/>
            </a:endParaRPr>
          </a:p>
        </p:txBody>
      </p:sp>
      <p:pic>
        <p:nvPicPr>
          <p:cNvPr id="1026" name="Picture 2" descr="Axel Scheffler's official website | The Snail and the Wh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74" y="5467630"/>
            <a:ext cx="3281720" cy="12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388" y="2272350"/>
            <a:ext cx="5281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I hope you enjoyed The Snail and The Whale! I know I did. The story has lots of adjectives in. Can you spot them all and make your own poster displaying them? Take a look at mine below.</a:t>
            </a:r>
          </a:p>
          <a:p>
            <a:endParaRPr lang="en-GB" sz="2400" dirty="0">
              <a:latin typeface="SassoonPrimaryInfant" panose="00000400000000000000" pitchFamily="2" charset="0"/>
            </a:endParaRPr>
          </a:p>
          <a:p>
            <a:r>
              <a:rPr lang="en-GB" sz="2400" dirty="0" smtClean="0">
                <a:latin typeface="SassoonPrimaryInfant" panose="00000400000000000000" pitchFamily="2" charset="0"/>
              </a:rPr>
              <a:t>I wonder how many adjectives you can find!</a:t>
            </a:r>
            <a:endParaRPr lang="en-GB" sz="2400" dirty="0">
              <a:latin typeface="SassoonPrimaryInfant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659392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Extension: Can you sort the adjectives? Which adjectives have the same suffixes? –</a:t>
            </a:r>
            <a:r>
              <a:rPr lang="en-GB" sz="2400" dirty="0" err="1" smtClean="0">
                <a:latin typeface="SassoonPrimaryInfant" panose="00000400000000000000" pitchFamily="2" charset="0"/>
              </a:rPr>
              <a:t>ing</a:t>
            </a:r>
            <a:r>
              <a:rPr lang="en-GB" sz="2400" dirty="0" smtClean="0">
                <a:latin typeface="SassoonPrimaryInfant" panose="00000400000000000000" pitchFamily="2" charset="0"/>
              </a:rPr>
              <a:t>, -full </a:t>
            </a:r>
            <a:endParaRPr lang="en-GB" sz="2400" dirty="0">
              <a:latin typeface="SassoonPrimaryInfant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81206"/>
            <a:ext cx="5767388" cy="3382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9744" y="451963"/>
            <a:ext cx="3628712" cy="1204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SassoonPrimaryInfant" panose="00000400000000000000" pitchFamily="2" charset="0"/>
              </a:rPr>
              <a:t>Remember – an adjective is a describing word!</a:t>
            </a:r>
            <a:endParaRPr lang="en-GB" sz="2400" b="1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6" y="2317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Task 2 – Identifying similes 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sz="3600" dirty="0" smtClean="0">
                <a:latin typeface="SassoonPrimaryInfant" panose="00000400000000000000" pitchFamily="2" charset="0"/>
              </a:rPr>
              <a:t>Use template 6 for this task</a:t>
            </a: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1026" name="Picture 2" descr="Axel Scheffler's official website | The Snail and the Wh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74" y="5467630"/>
            <a:ext cx="3281720" cy="12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156" y="1208830"/>
            <a:ext cx="7291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A rock is described as being ‘as black as soot’. This is a simile. A simile is when you compare one thing to something else. </a:t>
            </a:r>
          </a:p>
          <a:p>
            <a:endParaRPr lang="en-GB" sz="2400" dirty="0" smtClean="0">
              <a:latin typeface="SassoonPrimaryInfant" panose="00000400000000000000" pitchFamily="2" charset="0"/>
            </a:endParaRP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A simile uses the words ‘</a:t>
            </a:r>
            <a:r>
              <a:rPr lang="en-GB" sz="2400" b="1" dirty="0" smtClean="0">
                <a:latin typeface="SassoonPrimaryInfant" panose="00000400000000000000" pitchFamily="2" charset="0"/>
              </a:rPr>
              <a:t>like</a:t>
            </a:r>
            <a:r>
              <a:rPr lang="en-GB" sz="2400" dirty="0" smtClean="0">
                <a:latin typeface="SassoonPrimaryInfant" panose="00000400000000000000" pitchFamily="2" charset="0"/>
              </a:rPr>
              <a:t>’ or ‘</a:t>
            </a:r>
            <a:r>
              <a:rPr lang="en-GB" sz="2400" b="1" dirty="0" smtClean="0">
                <a:latin typeface="SassoonPrimaryInfant" panose="00000400000000000000" pitchFamily="2" charset="0"/>
              </a:rPr>
              <a:t>as</a:t>
            </a:r>
            <a:r>
              <a:rPr lang="en-GB" sz="2400" dirty="0" smtClean="0">
                <a:latin typeface="SassoonPrimaryInfant" panose="00000400000000000000" pitchFamily="2" charset="0"/>
              </a:rPr>
              <a:t>’ such as;</a:t>
            </a:r>
          </a:p>
          <a:p>
            <a:pPr algn="ctr"/>
            <a:r>
              <a:rPr lang="en-GB" sz="2400" b="1" dirty="0" smtClean="0">
                <a:latin typeface="SassoonPrimaryInfant" panose="00000400000000000000" pitchFamily="2" charset="0"/>
              </a:rPr>
              <a:t>As big as </a:t>
            </a:r>
            <a:r>
              <a:rPr lang="en-GB" sz="2400" dirty="0" smtClean="0">
                <a:latin typeface="SassoonPrimaryInfant" panose="00000400000000000000" pitchFamily="2" charset="0"/>
              </a:rPr>
              <a:t>an elephant</a:t>
            </a:r>
          </a:p>
          <a:p>
            <a:pPr algn="ctr"/>
            <a:r>
              <a:rPr lang="en-GB" sz="2400" b="1" dirty="0" smtClean="0">
                <a:latin typeface="SassoonPrimaryInfant" panose="00000400000000000000" pitchFamily="2" charset="0"/>
              </a:rPr>
              <a:t>As brave as </a:t>
            </a:r>
            <a:r>
              <a:rPr lang="en-GB" sz="2400" dirty="0" smtClean="0">
                <a:latin typeface="SassoonPrimaryInfant" panose="00000400000000000000" pitchFamily="2" charset="0"/>
              </a:rPr>
              <a:t>a lion</a:t>
            </a:r>
          </a:p>
          <a:p>
            <a:pPr algn="ctr"/>
            <a:r>
              <a:rPr lang="en-GB" sz="2400" b="1" dirty="0" smtClean="0">
                <a:latin typeface="SassoonPrimaryInfant" panose="00000400000000000000" pitchFamily="2" charset="0"/>
              </a:rPr>
              <a:t>As busy as </a:t>
            </a:r>
            <a:r>
              <a:rPr lang="en-GB" sz="2400" dirty="0" smtClean="0">
                <a:latin typeface="SassoonPrimaryInfant" panose="00000400000000000000" pitchFamily="2" charset="0"/>
              </a:rPr>
              <a:t>a bee</a:t>
            </a:r>
          </a:p>
          <a:p>
            <a:pPr algn="ctr"/>
            <a:endParaRPr lang="en-GB" sz="2400" dirty="0">
              <a:latin typeface="SassoonPrimaryInfant" panose="00000400000000000000" pitchFamily="2" charset="0"/>
            </a:endParaRP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They fight </a:t>
            </a:r>
            <a:r>
              <a:rPr lang="en-GB" sz="2400" b="1" dirty="0" smtClean="0">
                <a:latin typeface="SassoonPrimaryInfant" panose="00000400000000000000" pitchFamily="2" charset="0"/>
              </a:rPr>
              <a:t>like </a:t>
            </a:r>
            <a:r>
              <a:rPr lang="en-GB" sz="2400" dirty="0" smtClean="0">
                <a:latin typeface="SassoonPrimaryInfant" panose="00000400000000000000" pitchFamily="2" charset="0"/>
              </a:rPr>
              <a:t>cats and dogs.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She swims</a:t>
            </a:r>
            <a:r>
              <a:rPr lang="en-GB" sz="2400" b="1" dirty="0" smtClean="0">
                <a:latin typeface="SassoonPrimaryInfant" panose="00000400000000000000" pitchFamily="2" charset="0"/>
              </a:rPr>
              <a:t> like </a:t>
            </a:r>
            <a:r>
              <a:rPr lang="en-GB" sz="2400" dirty="0" smtClean="0">
                <a:latin typeface="SassoonPrimaryInfant" panose="00000400000000000000" pitchFamily="2" charset="0"/>
              </a:rPr>
              <a:t>a fish.</a:t>
            </a: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Oh, you sing </a:t>
            </a:r>
            <a:r>
              <a:rPr lang="en-GB" sz="2400" b="1" dirty="0" smtClean="0">
                <a:latin typeface="SassoonPrimaryInfant" panose="00000400000000000000" pitchFamily="2" charset="0"/>
              </a:rPr>
              <a:t>like</a:t>
            </a:r>
            <a:r>
              <a:rPr lang="en-GB" sz="2400" dirty="0" smtClean="0">
                <a:latin typeface="SassoonPrimaryInfant" panose="00000400000000000000" pitchFamily="2" charset="0"/>
              </a:rPr>
              <a:t> an angel.</a:t>
            </a:r>
          </a:p>
          <a:p>
            <a:pPr algn="ctr"/>
            <a:endParaRPr lang="en-GB" sz="2400" dirty="0" smtClean="0">
              <a:latin typeface="SassoonPrimaryInfant" panose="00000400000000000000" pitchFamily="2" charset="0"/>
            </a:endParaRPr>
          </a:p>
          <a:p>
            <a:pPr algn="ctr"/>
            <a:r>
              <a:rPr lang="en-GB" sz="2400" dirty="0" smtClean="0">
                <a:latin typeface="SassoonPrimaryInfant" panose="00000400000000000000" pitchFamily="2" charset="0"/>
              </a:rPr>
              <a:t>Click </a:t>
            </a:r>
            <a:r>
              <a:rPr lang="en-GB" sz="2400" dirty="0" smtClean="0">
                <a:latin typeface="SassoonPrimaryInfant" panose="00000400000000000000" pitchFamily="2" charset="0"/>
                <a:hlinkClick r:id="rId3"/>
              </a:rPr>
              <a:t>here</a:t>
            </a:r>
            <a:r>
              <a:rPr lang="en-GB" sz="2400" dirty="0" smtClean="0">
                <a:latin typeface="SassoonPrimaryInfant" panose="00000400000000000000" pitchFamily="2" charset="0"/>
              </a:rPr>
              <a:t> for a song on similes. </a:t>
            </a:r>
          </a:p>
          <a:p>
            <a:endParaRPr lang="en-GB" sz="2400" dirty="0" smtClean="0">
              <a:latin typeface="SassoonPrimaryInfant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1562783"/>
            <a:ext cx="3848100" cy="34163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Can you find all the similes in the book ‘The Snail and The Whale”?</a:t>
            </a:r>
          </a:p>
          <a:p>
            <a:endParaRPr lang="en-GB" sz="2400" dirty="0">
              <a:latin typeface="SassoonPrimaryInfant" panose="00000400000000000000" pitchFamily="2" charset="0"/>
            </a:endParaRPr>
          </a:p>
          <a:p>
            <a:r>
              <a:rPr lang="en-GB" sz="2400" dirty="0" smtClean="0">
                <a:latin typeface="SassoonPrimaryInfant" panose="00000400000000000000" pitchFamily="2" charset="0"/>
              </a:rPr>
              <a:t>Once you have found them, can you write your own similes? </a:t>
            </a:r>
          </a:p>
          <a:p>
            <a:endParaRPr lang="en-GB" sz="2400" dirty="0" smtClean="0">
              <a:latin typeface="SassoonPrimaryInfant" panose="00000400000000000000" pitchFamily="2" charset="0"/>
            </a:endParaRPr>
          </a:p>
          <a:p>
            <a:r>
              <a:rPr lang="en-GB" sz="2400" dirty="0">
                <a:latin typeface="SassoonPrimaryInfant" panose="00000400000000000000" pitchFamily="2" charset="0"/>
              </a:rPr>
              <a:t>U</a:t>
            </a:r>
            <a:r>
              <a:rPr lang="en-GB" sz="2400" dirty="0" smtClean="0">
                <a:latin typeface="SassoonPrimaryInfant" panose="00000400000000000000" pitchFamily="2" charset="0"/>
              </a:rPr>
              <a:t>se template 5 for this task.</a:t>
            </a:r>
          </a:p>
        </p:txBody>
      </p:sp>
    </p:spTree>
    <p:extLst>
      <p:ext uri="{BB962C8B-B14F-4D97-AF65-F5344CB8AC3E}">
        <p14:creationId xmlns:p14="http://schemas.microsoft.com/office/powerpoint/2010/main" val="240990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anose="00000400000000000000" pitchFamily="2" charset="0"/>
              </a:rPr>
              <a:t>Task 3 – Using adjectives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sz="3600" dirty="0" smtClean="0">
                <a:latin typeface="SassoonPrimaryInfant" panose="00000400000000000000" pitchFamily="2" charset="0"/>
              </a:rPr>
              <a:t>Use template 7 for this task.</a:t>
            </a: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1026" name="Picture 2" descr="Axel Scheffler's official website | The Snail and the Wh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72" y="118285"/>
            <a:ext cx="2961628" cy="10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888" y="1459855"/>
            <a:ext cx="11420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You have had lots of practice identifying adjectives. We are now going to use adjectives in our own writing. On template 5, there is a picture from the book ‘The Snail and The Whale’. Can you describe the setting?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A</a:t>
            </a:r>
            <a:r>
              <a:rPr lang="en-GB" sz="2400" dirty="0" smtClean="0">
                <a:latin typeface="SassoonPrimaryInfant" panose="00000400000000000000" pitchFamily="2" charset="0"/>
              </a:rPr>
              <a:t> </a:t>
            </a:r>
            <a:r>
              <a:rPr lang="en-GB" sz="2400" b="1" dirty="0" smtClean="0">
                <a:latin typeface="SassoonPrimaryInfant" panose="00000400000000000000" pitchFamily="2" charset="0"/>
              </a:rPr>
              <a:t>blue</a:t>
            </a:r>
            <a:r>
              <a:rPr lang="en-GB" sz="2400" dirty="0" smtClean="0">
                <a:latin typeface="SassoonPrimaryInfant" panose="00000400000000000000" pitchFamily="2" charset="0"/>
              </a:rPr>
              <a:t> and </a:t>
            </a:r>
            <a:r>
              <a:rPr lang="en-GB" sz="2400" b="1" dirty="0" smtClean="0">
                <a:latin typeface="SassoonPrimaryInfant" panose="00000400000000000000" pitchFamily="2" charset="0"/>
              </a:rPr>
              <a:t>red</a:t>
            </a:r>
            <a:r>
              <a:rPr lang="en-GB" sz="2400" dirty="0" smtClean="0">
                <a:latin typeface="SassoonPrimaryInfant" panose="00000400000000000000" pitchFamily="2" charset="0"/>
              </a:rPr>
              <a:t> parrot sits peacefully on a </a:t>
            </a:r>
            <a:r>
              <a:rPr lang="en-GB" sz="2400" b="1" dirty="0" smtClean="0">
                <a:latin typeface="SassoonPrimaryInfant" panose="00000400000000000000" pitchFamily="2" charset="0"/>
              </a:rPr>
              <a:t>black and bumpy </a:t>
            </a:r>
            <a:r>
              <a:rPr lang="en-GB" sz="2400" dirty="0" smtClean="0">
                <a:latin typeface="SassoonPrimaryInfant" panose="00000400000000000000" pitchFamily="2" charset="0"/>
              </a:rPr>
              <a:t>rock.</a:t>
            </a:r>
          </a:p>
          <a:p>
            <a:r>
              <a:rPr lang="en-GB" sz="2400" dirty="0" smtClean="0">
                <a:latin typeface="SassoonPrimaryInfant" panose="00000400000000000000" pitchFamily="2" charset="0"/>
              </a:rPr>
              <a:t> I wonder if you could use similes to describe the setting too for example – 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	</a:t>
            </a:r>
            <a:r>
              <a:rPr lang="en-GB" sz="2400" dirty="0" smtClean="0">
                <a:latin typeface="SassoonPrimaryInfant" panose="00000400000000000000" pitchFamily="2" charset="0"/>
              </a:rPr>
              <a:t>			    The trees were </a:t>
            </a:r>
            <a:r>
              <a:rPr lang="en-GB" sz="2400" b="1" dirty="0" smtClean="0">
                <a:latin typeface="SassoonPrimaryInfant" panose="00000400000000000000" pitchFamily="2" charset="0"/>
              </a:rPr>
              <a:t>as green as grass </a:t>
            </a:r>
            <a:r>
              <a:rPr lang="en-GB" sz="2400" dirty="0" smtClean="0">
                <a:latin typeface="SassoonPrimaryInfant" panose="00000400000000000000" pitchFamily="2" charset="0"/>
              </a:rPr>
              <a:t>swaying in the wind.</a:t>
            </a:r>
          </a:p>
          <a:p>
            <a:endParaRPr lang="en-GB" sz="2400" dirty="0">
              <a:latin typeface="SassoonPrimaryInfant" panose="00000400000000000000" pitchFamily="2" charset="0"/>
            </a:endParaRPr>
          </a:p>
          <a:p>
            <a:endParaRPr lang="en-GB" sz="2400" dirty="0">
              <a:latin typeface="SassoonPrimaryInfant" panose="000004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4203" y="3616690"/>
            <a:ext cx="3902242" cy="30654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>
                <a:solidFill>
                  <a:srgbClr val="FF000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You must: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Write in full sentences using capital letters and full stops.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Use adjectives to describe </a:t>
            </a: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the scene.</a:t>
            </a:r>
            <a:endParaRPr lang="en-GB" dirty="0" smtClean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  <a:p>
            <a:endParaRPr lang="en-GB" dirty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01308" y="4111572"/>
            <a:ext cx="3902242" cy="25705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>
                <a:solidFill>
                  <a:srgbClr val="FFC00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You should:</a:t>
            </a:r>
          </a:p>
          <a:p>
            <a:pPr>
              <a:buFontTx/>
              <a:buChar char="-"/>
            </a:pPr>
            <a:r>
              <a:rPr lang="en-GB" dirty="0" smtClean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Use similes to make your writing more interesting.</a:t>
            </a:r>
            <a:endParaRPr lang="en-GB" dirty="0" smtClean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  <a:p>
            <a:endParaRPr lang="en-GB" dirty="0"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58413" y="4492291"/>
            <a:ext cx="3902242" cy="2189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>
                <a:solidFill>
                  <a:srgbClr val="00B05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You could</a:t>
            </a:r>
            <a:r>
              <a:rPr lang="en-GB" u="sng" dirty="0" smtClean="0">
                <a:solidFill>
                  <a:srgbClr val="00B05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- </a:t>
            </a:r>
            <a:r>
              <a:rPr lang="en-GB" dirty="0">
                <a:latin typeface="SassoonPrimaryInfant" panose="00000400000000000000" pitchFamily="2" charset="0"/>
                <a:ea typeface="Sassoon Primary Infant Line" panose="02000503030000020003" pitchFamily="2" charset="0"/>
              </a:rPr>
              <a:t>Use conjunctions such as because, and to extend sentences where possible.</a:t>
            </a:r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  <a:latin typeface="SassoonPrimaryInfant" panose="00000400000000000000" pitchFamily="2" charset="0"/>
              <a:ea typeface="Sassoon Primary Infant Line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2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1496</Words>
  <Application>Microsoft Office PowerPoint</Application>
  <PresentationFormat>Widescreen</PresentationFormat>
  <Paragraphs>196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Sassoon Primary Infant Line</vt:lpstr>
      <vt:lpstr>SassoonPrimaryInfant</vt:lpstr>
      <vt:lpstr>Wingdings</vt:lpstr>
      <vt:lpstr>Office Theme</vt:lpstr>
      <vt:lpstr>Year 2 -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 – Identifying adjectives Use blank paper for this task.</vt:lpstr>
      <vt:lpstr>Task 2 – Identifying similes  Use template 6 for this task </vt:lpstr>
      <vt:lpstr>Task 3 – Using adjectives Use template 7 for this task. </vt:lpstr>
      <vt:lpstr>Task 4 – Write a postcard. Use template 8 for this task. </vt:lpstr>
      <vt:lpstr>Task 5 - Phonics </vt:lpstr>
      <vt:lpstr>You don’t have to do this but I have sent home this The Whale and The Snail colouring sheet for you to enjoy.        Missing you all. Stay safe Love Miss Cresswell x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English</dc:title>
  <dc:creator>Georgia Cresswell</dc:creator>
  <cp:lastModifiedBy>Georgia Cresswell</cp:lastModifiedBy>
  <cp:revision>20</cp:revision>
  <dcterms:created xsi:type="dcterms:W3CDTF">2020-04-26T09:38:18Z</dcterms:created>
  <dcterms:modified xsi:type="dcterms:W3CDTF">2020-04-26T13:57:38Z</dcterms:modified>
</cp:coreProperties>
</file>