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4" r:id="rId4"/>
    <p:sldId id="261" r:id="rId5"/>
    <p:sldId id="275" r:id="rId6"/>
    <p:sldId id="277" r:id="rId7"/>
    <p:sldId id="27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6640E3F-16C9-4C91-93C2-DC72B3A84F48}"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3018364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640E3F-16C9-4C91-93C2-DC72B3A84F48}"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1761437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640E3F-16C9-4C91-93C2-DC72B3A84F48}"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256348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6640E3F-16C9-4C91-93C2-DC72B3A84F48}"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2376804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640E3F-16C9-4C91-93C2-DC72B3A84F48}" type="datetimeFigureOut">
              <a:rPr lang="en-GB" smtClean="0"/>
              <a:t>05/01/2021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4113717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6640E3F-16C9-4C91-93C2-DC72B3A84F48}" type="datetimeFigureOut">
              <a:rPr lang="en-GB" smtClean="0"/>
              <a:t>05/01/2021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916285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6640E3F-16C9-4C91-93C2-DC72B3A84F48}" type="datetimeFigureOut">
              <a:rPr lang="en-GB" smtClean="0"/>
              <a:t>05/01/2021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666097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6640E3F-16C9-4C91-93C2-DC72B3A84F48}" type="datetimeFigureOut">
              <a:rPr lang="en-GB" smtClean="0"/>
              <a:t>05/01/2021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924208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40E3F-16C9-4C91-93C2-DC72B3A84F48}" type="datetimeFigureOut">
              <a:rPr lang="en-GB" smtClean="0"/>
              <a:t>05/01/2021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3587305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40E3F-16C9-4C91-93C2-DC72B3A84F48}" type="datetimeFigureOut">
              <a:rPr lang="en-GB" smtClean="0"/>
              <a:t>05/01/2021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245065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640E3F-16C9-4C91-93C2-DC72B3A84F48}" type="datetimeFigureOut">
              <a:rPr lang="en-GB" smtClean="0"/>
              <a:t>05/01/2021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530DE-DFC6-4C8B-A3CD-BBC8D94212D4}" type="slidenum">
              <a:rPr lang="en-GB" smtClean="0"/>
              <a:t>‹#›</a:t>
            </a:fld>
            <a:endParaRPr lang="en-GB"/>
          </a:p>
        </p:txBody>
      </p:sp>
    </p:spTree>
    <p:extLst>
      <p:ext uri="{BB962C8B-B14F-4D97-AF65-F5344CB8AC3E}">
        <p14:creationId xmlns:p14="http://schemas.microsoft.com/office/powerpoint/2010/main" val="385547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40E3F-16C9-4C91-93C2-DC72B3A84F48}" type="datetimeFigureOut">
              <a:rPr lang="en-GB" smtClean="0"/>
              <a:t>05/01/2021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F530DE-DFC6-4C8B-A3CD-BBC8D94212D4}" type="slidenum">
              <a:rPr lang="en-GB" smtClean="0"/>
              <a:t>‹#›</a:t>
            </a:fld>
            <a:endParaRPr lang="en-GB"/>
          </a:p>
        </p:txBody>
      </p:sp>
    </p:spTree>
    <p:extLst>
      <p:ext uri="{BB962C8B-B14F-4D97-AF65-F5344CB8AC3E}">
        <p14:creationId xmlns:p14="http://schemas.microsoft.com/office/powerpoint/2010/main" val="296814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W_-JOreALI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78591" y="3231182"/>
            <a:ext cx="9144000" cy="1655762"/>
          </a:xfrm>
        </p:spPr>
        <p:txBody>
          <a:bodyPr>
            <a:normAutofit/>
          </a:bodyPr>
          <a:lstStyle/>
          <a:p>
            <a:r>
              <a:rPr lang="en-GB" sz="4000" dirty="0" smtClean="0">
                <a:latin typeface="SassoonPrimaryInfant" pitchFamily="2" charset="0"/>
              </a:rPr>
              <a:t>Year 1 English </a:t>
            </a:r>
          </a:p>
          <a:p>
            <a:r>
              <a:rPr lang="en-GB" sz="4000" dirty="0" smtClean="0">
                <a:latin typeface="SassoonPrimaryInfant" pitchFamily="2" charset="0"/>
              </a:rPr>
              <a:t>Thursday</a:t>
            </a:r>
            <a:r>
              <a:rPr lang="en-GB" sz="4000" dirty="0" smtClean="0">
                <a:latin typeface="SassoonPrimaryInfant" pitchFamily="2" charset="0"/>
              </a:rPr>
              <a:t> 7</a:t>
            </a:r>
            <a:r>
              <a:rPr lang="en-GB" sz="4000" baseline="30000" dirty="0" smtClean="0">
                <a:latin typeface="SassoonPrimaryInfant" pitchFamily="2" charset="0"/>
              </a:rPr>
              <a:t>th</a:t>
            </a:r>
            <a:r>
              <a:rPr lang="en-GB" sz="4000" dirty="0" smtClean="0">
                <a:latin typeface="SassoonPrimaryInfant" pitchFamily="2" charset="0"/>
              </a:rPr>
              <a:t> </a:t>
            </a:r>
            <a:r>
              <a:rPr lang="en-GB" sz="4000" dirty="0" smtClean="0">
                <a:latin typeface="SassoonPrimaryInfant" pitchFamily="2" charset="0"/>
              </a:rPr>
              <a:t>January 2021</a:t>
            </a:r>
            <a:endParaRPr lang="en-GB" sz="4000" dirty="0">
              <a:latin typeface="SassoonPrimaryInfant" pitchFamily="2" charset="0"/>
            </a:endParaRPr>
          </a:p>
        </p:txBody>
      </p:sp>
      <p:grpSp>
        <p:nvGrpSpPr>
          <p:cNvPr id="4" name="Group 5"/>
          <p:cNvGrpSpPr>
            <a:grpSpLocks noChangeAspect="1"/>
          </p:cNvGrpSpPr>
          <p:nvPr/>
        </p:nvGrpSpPr>
        <p:grpSpPr bwMode="auto">
          <a:xfrm>
            <a:off x="4613860" y="363154"/>
            <a:ext cx="2748535" cy="2748535"/>
            <a:chOff x="657" y="255"/>
            <a:chExt cx="3584" cy="3583"/>
          </a:xfrm>
        </p:grpSpPr>
        <p:sp>
          <p:nvSpPr>
            <p:cNvPr id="5" name="AutoShape 4"/>
            <p:cNvSpPr>
              <a:spLocks noChangeAspect="1" noChangeArrowheads="1" noTextEdit="1"/>
            </p:cNvSpPr>
            <p:nvPr/>
          </p:nvSpPr>
          <p:spPr bwMode="auto">
            <a:xfrm>
              <a:off x="657" y="255"/>
              <a:ext cx="3584" cy="3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6" name="Rectangle 6"/>
            <p:cNvSpPr>
              <a:spLocks noChangeArrowheads="1"/>
            </p:cNvSpPr>
            <p:nvPr/>
          </p:nvSpPr>
          <p:spPr bwMode="auto">
            <a:xfrm>
              <a:off x="657" y="255"/>
              <a:ext cx="232"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6000">
                  <a:solidFill>
                    <a:srgbClr val="000000"/>
                  </a:solidFill>
                  <a:latin typeface="Times New Roman" panose="02020603050405020304" pitchFamily="18" charset="0"/>
                </a:rPr>
                <a:t> </a:t>
              </a:r>
              <a:endParaRPr lang="en-US" altLang="en-US"/>
            </a:p>
          </p:txBody>
        </p:sp>
        <p:pic>
          <p:nvPicPr>
            <p:cNvPr id="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 y="255"/>
              <a:ext cx="3584" cy="3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60517" y="4794437"/>
            <a:ext cx="1615913" cy="1772888"/>
          </a:xfrm>
          <a:prstGeom prst="rect">
            <a:avLst/>
          </a:prstGeom>
        </p:spPr>
      </p:pic>
    </p:spTree>
    <p:extLst>
      <p:ext uri="{BB962C8B-B14F-4D97-AF65-F5344CB8AC3E}">
        <p14:creationId xmlns:p14="http://schemas.microsoft.com/office/powerpoint/2010/main" val="1983492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843" y="1547243"/>
            <a:ext cx="10515600" cy="4908147"/>
          </a:xfrm>
        </p:spPr>
        <p:txBody>
          <a:bodyPr>
            <a:noAutofit/>
          </a:bodyPr>
          <a:lstStyle/>
          <a:p>
            <a:pPr marL="0" indent="0" algn="ctr">
              <a:buNone/>
            </a:pPr>
            <a:r>
              <a:rPr lang="en-GB" sz="3200" dirty="0" smtClean="0">
                <a:latin typeface="SassoonPrimaryInfant" pitchFamily="2" charset="0"/>
              </a:rPr>
              <a:t>Look at the picture on the next page. What can you see? Say out loud what you can see, just like we do in class. Try to make your sentence really interesting. Here is my sentence:</a:t>
            </a:r>
          </a:p>
          <a:p>
            <a:pPr marL="0" indent="0" algn="ctr">
              <a:buNone/>
            </a:pPr>
            <a:endParaRPr lang="en-GB" sz="3200" dirty="0">
              <a:latin typeface="SassoonPrimaryInfant" pitchFamily="2" charset="0"/>
            </a:endParaRPr>
          </a:p>
          <a:p>
            <a:pPr marL="0" indent="0" algn="ctr">
              <a:buNone/>
            </a:pPr>
            <a:endParaRPr lang="en-GB" sz="3200" dirty="0">
              <a:latin typeface="SassoonPrimaryInfant" pitchFamily="2" charset="0"/>
            </a:endParaRPr>
          </a:p>
          <a:p>
            <a:pPr marL="0" indent="0">
              <a:buNone/>
            </a:pPr>
            <a:r>
              <a:rPr lang="en-GB" sz="4800" dirty="0" smtClean="0">
                <a:latin typeface="SassoonPrimaryInfant" pitchFamily="2" charset="0"/>
              </a:rPr>
              <a:t>There is a little girl wearing a pink dress.</a:t>
            </a:r>
            <a:endParaRPr lang="en-GB" sz="4800" dirty="0" smtClean="0">
              <a:latin typeface="SassoonPrimaryInfant" pitchFamily="2" charset="0"/>
            </a:endParaRPr>
          </a:p>
        </p:txBody>
      </p:sp>
      <p:sp>
        <p:nvSpPr>
          <p:cNvPr id="2" name="TextBox 1"/>
          <p:cNvSpPr txBox="1"/>
          <p:nvPr/>
        </p:nvSpPr>
        <p:spPr>
          <a:xfrm>
            <a:off x="354843" y="218525"/>
            <a:ext cx="4913194" cy="646331"/>
          </a:xfrm>
          <a:prstGeom prst="rect">
            <a:avLst/>
          </a:prstGeom>
          <a:noFill/>
        </p:spPr>
        <p:txBody>
          <a:bodyPr wrap="square" rtlCol="0">
            <a:spAutoFit/>
          </a:bodyPr>
          <a:lstStyle/>
          <a:p>
            <a:r>
              <a:rPr lang="en-GB" sz="3600" dirty="0" smtClean="0">
                <a:solidFill>
                  <a:srgbClr val="FF0000"/>
                </a:solidFill>
                <a:latin typeface="SassoonPrimaryInfant" pitchFamily="2" charset="0"/>
              </a:rPr>
              <a:t>Busy picture warm up</a:t>
            </a:r>
            <a:endParaRPr lang="en-GB" sz="3600" dirty="0">
              <a:solidFill>
                <a:srgbClr val="FF0000"/>
              </a:solidFill>
              <a:latin typeface="SassoonPrimaryInfant" pitchFamily="2" charset="0"/>
            </a:endParaRPr>
          </a:p>
        </p:txBody>
      </p:sp>
    </p:spTree>
    <p:extLst>
      <p:ext uri="{BB962C8B-B14F-4D97-AF65-F5344CB8AC3E}">
        <p14:creationId xmlns:p14="http://schemas.microsoft.com/office/powerpoint/2010/main" val="497762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OY SHOP' Wentworth Wooden Jigsaw Puzzle (250 pcs) » Vintage Toys &amp; Gam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9657" y="214928"/>
            <a:ext cx="8783709" cy="623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7841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2323"/>
            <a:ext cx="10515600" cy="4924715"/>
          </a:xfrm>
        </p:spPr>
        <p:txBody>
          <a:bodyPr>
            <a:noAutofit/>
          </a:bodyPr>
          <a:lstStyle/>
          <a:p>
            <a:pPr marL="0" indent="0">
              <a:buNone/>
            </a:pPr>
            <a:r>
              <a:rPr lang="en-GB" sz="3200" dirty="0" smtClean="0">
                <a:latin typeface="SassoonPrimaryInfant" pitchFamily="2" charset="0"/>
              </a:rPr>
              <a:t>Follow this link to listen to the </a:t>
            </a:r>
            <a:r>
              <a:rPr lang="en-GB" sz="3200" dirty="0" smtClean="0">
                <a:latin typeface="SassoonPrimaryInfant" pitchFamily="2" charset="0"/>
              </a:rPr>
              <a:t>story again:</a:t>
            </a:r>
            <a:endParaRPr lang="en-GB" sz="3200" dirty="0" smtClean="0">
              <a:latin typeface="SassoonPrimaryInfant" pitchFamily="2" charset="0"/>
            </a:endParaRPr>
          </a:p>
          <a:p>
            <a:pPr marL="0" indent="0">
              <a:buNone/>
            </a:pPr>
            <a:endParaRPr lang="en-GB" sz="3200" dirty="0">
              <a:latin typeface="SassoonPrimaryInfant" pitchFamily="2" charset="0"/>
            </a:endParaRPr>
          </a:p>
          <a:p>
            <a:pPr marL="0" indent="0">
              <a:buNone/>
            </a:pPr>
            <a:r>
              <a:rPr lang="en-GB" sz="3200" dirty="0">
                <a:latin typeface="SassoonPrimaryInfant" pitchFamily="2" charset="0"/>
                <a:hlinkClick r:id="rId2"/>
              </a:rPr>
              <a:t>https://www.youtube.com/watch?v=W_-</a:t>
            </a:r>
            <a:r>
              <a:rPr lang="en-GB" sz="3200" dirty="0" smtClean="0">
                <a:latin typeface="SassoonPrimaryInfant" pitchFamily="2" charset="0"/>
                <a:hlinkClick r:id="rId2"/>
              </a:rPr>
              <a:t>JOreALIg</a:t>
            </a:r>
            <a:endParaRPr lang="en-GB" sz="3200" dirty="0" smtClean="0">
              <a:latin typeface="SassoonPrimaryInfant" pitchFamily="2" charset="0"/>
            </a:endParaRPr>
          </a:p>
          <a:p>
            <a:pPr marL="0" indent="0">
              <a:buNone/>
            </a:pPr>
            <a:endParaRPr lang="en-GB" sz="3200" dirty="0">
              <a:latin typeface="SassoonPrimaryInfant" pitchFamily="2" charset="0"/>
            </a:endParaRPr>
          </a:p>
          <a:p>
            <a:pPr marL="0" indent="0">
              <a:buNone/>
            </a:pPr>
            <a:endParaRPr lang="en-GB" sz="3200" dirty="0" smtClean="0">
              <a:latin typeface="SassoonPrimaryInfant" pitchFamily="2" charset="0"/>
            </a:endParaRPr>
          </a:p>
          <a:p>
            <a:pPr marL="0" indent="0">
              <a:buNone/>
            </a:pPr>
            <a:r>
              <a:rPr lang="en-GB" sz="4000" dirty="0" smtClean="0">
                <a:solidFill>
                  <a:srgbClr val="00B050"/>
                </a:solidFill>
                <a:latin typeface="SassoonPrimaryInfant" pitchFamily="2" charset="0"/>
              </a:rPr>
              <a:t>What would you take on a picnic?</a:t>
            </a:r>
          </a:p>
          <a:p>
            <a:pPr marL="0" indent="0">
              <a:buNone/>
            </a:pPr>
            <a:endParaRPr lang="en-GB" sz="3200" dirty="0" smtClean="0">
              <a:latin typeface="SassoonPrimaryInfant" pitchFamily="2"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80075" y="4335289"/>
            <a:ext cx="2373725" cy="1761497"/>
          </a:xfrm>
          <a:prstGeom prst="rect">
            <a:avLst/>
          </a:prstGeom>
        </p:spPr>
      </p:pic>
      <p:sp>
        <p:nvSpPr>
          <p:cNvPr id="2" name="TextBox 1"/>
          <p:cNvSpPr txBox="1"/>
          <p:nvPr/>
        </p:nvSpPr>
        <p:spPr>
          <a:xfrm>
            <a:off x="1624084" y="464185"/>
            <a:ext cx="9512489" cy="707886"/>
          </a:xfrm>
          <a:prstGeom prst="rect">
            <a:avLst/>
          </a:prstGeom>
          <a:noFill/>
        </p:spPr>
        <p:txBody>
          <a:bodyPr wrap="square" rtlCol="0">
            <a:spAutoFit/>
          </a:bodyPr>
          <a:lstStyle/>
          <a:p>
            <a:r>
              <a:rPr lang="en-GB" sz="4000" dirty="0" smtClean="0">
                <a:solidFill>
                  <a:srgbClr val="FF0000"/>
                </a:solidFill>
                <a:latin typeface="SassoonPrimaryInfant" pitchFamily="2" charset="0"/>
              </a:rPr>
              <a:t>We’re Going on a Picnic by Pat Hutchins</a:t>
            </a:r>
            <a:endParaRPr lang="en-GB" sz="4000" dirty="0">
              <a:solidFill>
                <a:srgbClr val="FF0000"/>
              </a:solidFill>
              <a:latin typeface="SassoonPrimaryInfant" pitchFamily="2" charset="0"/>
            </a:endParaRPr>
          </a:p>
        </p:txBody>
      </p:sp>
    </p:spTree>
    <p:extLst>
      <p:ext uri="{BB962C8B-B14F-4D97-AF65-F5344CB8AC3E}">
        <p14:creationId xmlns:p14="http://schemas.microsoft.com/office/powerpoint/2010/main" val="2535893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848" y="191069"/>
            <a:ext cx="10515600" cy="4531056"/>
          </a:xfrm>
        </p:spPr>
        <p:txBody>
          <a:bodyPr>
            <a:normAutofit/>
          </a:bodyPr>
          <a:lstStyle/>
          <a:p>
            <a:pPr marL="0" indent="0">
              <a:buNone/>
            </a:pPr>
            <a:r>
              <a:rPr lang="en-GB" dirty="0" smtClean="0">
                <a:latin typeface="SassoonPrimaryInfant" pitchFamily="2" charset="0"/>
              </a:rPr>
              <a:t/>
            </a:r>
            <a:br>
              <a:rPr lang="en-GB" dirty="0" smtClean="0">
                <a:latin typeface="SassoonPrimaryInfant" pitchFamily="2" charset="0"/>
              </a:rPr>
            </a:br>
            <a:r>
              <a:rPr lang="en-GB" dirty="0" smtClean="0">
                <a:latin typeface="SassoonPrimaryInfant" pitchFamily="2" charset="0"/>
              </a:rPr>
              <a:t>Yesterday we wrote instructions for brushing our teeth. Today we will think about our routine when we come into class on a morning. </a:t>
            </a:r>
          </a:p>
          <a:p>
            <a:pPr marL="0" indent="0">
              <a:buNone/>
            </a:pPr>
            <a:endParaRPr lang="en-GB" dirty="0">
              <a:latin typeface="SassoonPrimaryInfant" pitchFamily="2" charset="0"/>
            </a:endParaRPr>
          </a:p>
          <a:p>
            <a:pPr marL="0" indent="0">
              <a:buNone/>
            </a:pPr>
            <a:r>
              <a:rPr lang="en-GB" dirty="0" smtClean="0">
                <a:latin typeface="SassoonPrimaryInfant" pitchFamily="2" charset="0"/>
              </a:rPr>
              <a:t>What do we do first with our coat and bag?</a:t>
            </a:r>
          </a:p>
          <a:p>
            <a:pPr marL="0" indent="0">
              <a:buNone/>
            </a:pPr>
            <a:r>
              <a:rPr lang="en-GB" dirty="0" smtClean="0">
                <a:latin typeface="SassoonPrimaryInfant" pitchFamily="2" charset="0"/>
              </a:rPr>
              <a:t>Then what do we do?</a:t>
            </a:r>
          </a:p>
          <a:p>
            <a:pPr marL="0" indent="0">
              <a:buNone/>
            </a:pPr>
            <a:r>
              <a:rPr lang="en-GB" dirty="0" smtClean="0">
                <a:latin typeface="SassoonPrimaryInfant" pitchFamily="2" charset="0"/>
              </a:rPr>
              <a:t>After that what do we do?</a:t>
            </a:r>
          </a:p>
          <a:p>
            <a:pPr marL="0" indent="0">
              <a:buNone/>
            </a:pPr>
            <a:endParaRPr lang="en-GB" dirty="0" smtClean="0">
              <a:latin typeface="SassoonPrimaryInfant" pitchFamily="2" charset="0"/>
            </a:endParaRPr>
          </a:p>
          <a:p>
            <a:pPr marL="0" indent="0">
              <a:buNone/>
            </a:pPr>
            <a:r>
              <a:rPr lang="en-GB" dirty="0" smtClean="0">
                <a:latin typeface="SassoonPrimaryInfant" pitchFamily="2" charset="0"/>
              </a:rPr>
              <a:t>Use the pictures to help say your sentences in the right order.</a:t>
            </a:r>
            <a:endParaRPr lang="en-GB" dirty="0">
              <a:latin typeface="SassoonPrimaryInfant" pitchFamily="2" charset="0"/>
            </a:endParaRPr>
          </a:p>
          <a:p>
            <a:pPr marL="0" indent="0">
              <a:buNone/>
            </a:pPr>
            <a:endParaRPr lang="en-GB" dirty="0" smtClean="0">
              <a:latin typeface="SassoonPrimaryInfant" pitchFamily="2" charset="0"/>
            </a:endParaRPr>
          </a:p>
          <a:p>
            <a:pPr marL="0" indent="0">
              <a:buNone/>
            </a:pPr>
            <a:endParaRPr lang="en-GB" dirty="0" smtClean="0">
              <a:latin typeface="SassoonPrimaryInfant" pitchFamily="2" charset="0"/>
            </a:endParaRPr>
          </a:p>
          <a:p>
            <a:pPr marL="0" indent="0">
              <a:buNone/>
            </a:pPr>
            <a:endParaRPr lang="en-GB" dirty="0" smtClean="0">
              <a:latin typeface="SassoonPrimaryInfant" pitchFamily="2" charset="0"/>
            </a:endParaRPr>
          </a:p>
          <a:p>
            <a:pPr marL="0" indent="0" algn="ctr">
              <a:buNone/>
            </a:pPr>
            <a:endParaRPr lang="en-GB" sz="3200" u="sng" dirty="0" smtClean="0">
              <a:latin typeface="SassoonPrimaryInfant" pitchFamily="2" charset="0"/>
            </a:endParaRPr>
          </a:p>
        </p:txBody>
      </p:sp>
      <p:pic>
        <p:nvPicPr>
          <p:cNvPr id="2058" name="Picture 10" descr="Educational Furniture | Junior Cloakro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639" y="4722125"/>
            <a:ext cx="2670460" cy="1594646"/>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How to wash your hands properly, according to docto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24970" y="4722125"/>
            <a:ext cx="2667635" cy="1665671"/>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Carpet Spot Markers, Sport Spot Circles Carpet Markers for Classroom Rug  Markers Seating Floor Circle Spots for Students Preschool Kindergarten  Teachers Floor Dots Adhesive Round Spots Markers,36Pcs: Amazon.co.uk:  Kitchen &amp; Hom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89158" y="4613833"/>
            <a:ext cx="1882253" cy="18822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864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848" y="272954"/>
            <a:ext cx="10515600" cy="6237027"/>
          </a:xfrm>
        </p:spPr>
        <p:txBody>
          <a:bodyPr>
            <a:normAutofit/>
          </a:bodyPr>
          <a:lstStyle/>
          <a:p>
            <a:pPr marL="0" indent="0" algn="ctr">
              <a:buNone/>
            </a:pPr>
            <a:r>
              <a:rPr lang="en-GB" sz="3600" u="sng" dirty="0" smtClean="0">
                <a:latin typeface="SassoonPrimaryInfant" pitchFamily="2" charset="0"/>
              </a:rPr>
              <a:t>Your writing task</a:t>
            </a:r>
          </a:p>
          <a:p>
            <a:pPr marL="0" indent="0">
              <a:buNone/>
            </a:pPr>
            <a:endParaRPr lang="en-GB" dirty="0" smtClean="0">
              <a:latin typeface="SassoonPrimaryInfant" pitchFamily="2" charset="0"/>
            </a:endParaRPr>
          </a:p>
          <a:p>
            <a:pPr marL="0" indent="0">
              <a:buNone/>
            </a:pPr>
            <a:r>
              <a:rPr lang="en-GB" dirty="0" smtClean="0">
                <a:latin typeface="SassoonPrimaryInfant" pitchFamily="2" charset="0"/>
              </a:rPr>
              <a:t>On the sheet in your pack can </a:t>
            </a:r>
            <a:r>
              <a:rPr lang="en-GB" dirty="0" smtClean="0">
                <a:latin typeface="SassoonPrimaryInfant" pitchFamily="2" charset="0"/>
              </a:rPr>
              <a:t>you draw a picture for each part of our morning routine? Then write a sentence to say what we do. Your </a:t>
            </a:r>
            <a:r>
              <a:rPr lang="en-GB" dirty="0" smtClean="0">
                <a:latin typeface="SassoonPrimaryInfant" pitchFamily="2" charset="0"/>
              </a:rPr>
              <a:t>first sentence could be:</a:t>
            </a:r>
          </a:p>
          <a:p>
            <a:pPr marL="0" indent="0">
              <a:buNone/>
            </a:pPr>
            <a:endParaRPr lang="en-GB" dirty="0">
              <a:latin typeface="SassoonPrimaryInfant" pitchFamily="2" charset="0"/>
            </a:endParaRPr>
          </a:p>
          <a:p>
            <a:pPr marL="0" indent="0">
              <a:buNone/>
            </a:pPr>
            <a:r>
              <a:rPr lang="en-GB" sz="4000" dirty="0" smtClean="0">
                <a:latin typeface="SassoonPrimaryInfant" pitchFamily="2" charset="0"/>
              </a:rPr>
              <a:t>First, </a:t>
            </a:r>
            <a:r>
              <a:rPr lang="en-GB" sz="4000" dirty="0" smtClean="0">
                <a:latin typeface="SassoonPrimaryInfant" pitchFamily="2" charset="0"/>
              </a:rPr>
              <a:t>hang your coat and bag on your peg.</a:t>
            </a:r>
            <a:endParaRPr lang="en-GB" sz="4000" dirty="0" smtClean="0">
              <a:latin typeface="SassoonPrimaryInfant" pitchFamily="2" charset="0"/>
            </a:endParaRPr>
          </a:p>
          <a:p>
            <a:pPr marL="0" indent="0">
              <a:buNone/>
            </a:pPr>
            <a:endParaRPr lang="en-GB" sz="4000" dirty="0">
              <a:latin typeface="SassoonPrimaryInfant" pitchFamily="2" charset="0"/>
            </a:endParaRPr>
          </a:p>
          <a:p>
            <a:pPr marL="0" indent="0">
              <a:buNone/>
            </a:pPr>
            <a:endParaRPr lang="en-GB" sz="4000" dirty="0" smtClean="0">
              <a:latin typeface="SassoonPrimaryInfant" pitchFamily="2" charset="0"/>
            </a:endParaRPr>
          </a:p>
          <a:p>
            <a:pPr marL="0" indent="0">
              <a:buNone/>
            </a:pPr>
            <a:r>
              <a:rPr lang="en-GB" dirty="0" smtClean="0">
                <a:solidFill>
                  <a:srgbClr val="FF0000"/>
                </a:solidFill>
                <a:latin typeface="SassoonPrimaryInfant" pitchFamily="2" charset="0"/>
              </a:rPr>
              <a:t>Remember </a:t>
            </a:r>
            <a:r>
              <a:rPr lang="en-GB" dirty="0" smtClean="0">
                <a:solidFill>
                  <a:srgbClr val="FF0000"/>
                </a:solidFill>
                <a:latin typeface="SassoonPrimaryInfant" pitchFamily="2" charset="0"/>
              </a:rPr>
              <a:t>to start your sentences with a big capital letter and finish them with a full stop.</a:t>
            </a:r>
          </a:p>
          <a:p>
            <a:pPr marL="0" indent="0" algn="ctr">
              <a:buNone/>
            </a:pPr>
            <a:endParaRPr lang="en-GB" sz="3200" u="sng" dirty="0" smtClean="0">
              <a:latin typeface="SassoonPrimaryInfant" pitchFamily="2" charset="0"/>
            </a:endParaRPr>
          </a:p>
        </p:txBody>
      </p:sp>
    </p:spTree>
    <p:extLst>
      <p:ext uri="{BB962C8B-B14F-4D97-AF65-F5344CB8AC3E}">
        <p14:creationId xmlns:p14="http://schemas.microsoft.com/office/powerpoint/2010/main" val="2492562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848" y="191069"/>
            <a:ext cx="10515600" cy="6155141"/>
          </a:xfrm>
        </p:spPr>
        <p:txBody>
          <a:bodyPr>
            <a:normAutofit/>
          </a:bodyPr>
          <a:lstStyle/>
          <a:p>
            <a:pPr marL="0" indent="0" algn="ctr">
              <a:buNone/>
            </a:pPr>
            <a:r>
              <a:rPr lang="en-GB" sz="4000" u="sng" dirty="0" smtClean="0">
                <a:latin typeface="SassoonPrimaryInfant" pitchFamily="2" charset="0"/>
              </a:rPr>
              <a:t>Literacy learning ideas</a:t>
            </a:r>
            <a:br>
              <a:rPr lang="en-GB" sz="4000" u="sng" dirty="0" smtClean="0">
                <a:latin typeface="SassoonPrimaryInfant" pitchFamily="2" charset="0"/>
              </a:rPr>
            </a:br>
            <a:endParaRPr lang="en-GB" sz="4000" u="sng" dirty="0" smtClean="0">
              <a:latin typeface="SassoonPrimaryInfant" pitchFamily="2" charset="0"/>
            </a:endParaRPr>
          </a:p>
          <a:p>
            <a:pPr marL="0" indent="0">
              <a:buNone/>
            </a:pPr>
            <a:r>
              <a:rPr lang="en-GB" dirty="0" smtClean="0">
                <a:latin typeface="SassoonPrimaryInfant" pitchFamily="2" charset="0"/>
              </a:rPr>
              <a:t>Here are some activities and games that you could try doing at home to support your child in their literacy development.</a:t>
            </a:r>
          </a:p>
          <a:p>
            <a:pPr marL="0" indent="0">
              <a:buNone/>
            </a:pPr>
            <a:endParaRPr lang="en-GB" dirty="0">
              <a:latin typeface="SassoonPrimaryInfant" pitchFamily="2" charset="0"/>
            </a:endParaRPr>
          </a:p>
          <a:p>
            <a:r>
              <a:rPr lang="en-GB" dirty="0" smtClean="0">
                <a:latin typeface="SassoonPrimaryInfant" pitchFamily="2" charset="0"/>
              </a:rPr>
              <a:t>Read and retell favourite stories</a:t>
            </a:r>
          </a:p>
          <a:p>
            <a:r>
              <a:rPr lang="en-GB" dirty="0" smtClean="0">
                <a:latin typeface="SassoonPrimaryInfant" pitchFamily="2" charset="0"/>
              </a:rPr>
              <a:t>I spy game</a:t>
            </a:r>
          </a:p>
          <a:p>
            <a:r>
              <a:rPr lang="en-GB" dirty="0" smtClean="0">
                <a:latin typeface="SassoonPrimaryInfant" pitchFamily="2" charset="0"/>
              </a:rPr>
              <a:t>Find words that rhyme</a:t>
            </a:r>
          </a:p>
          <a:p>
            <a:r>
              <a:rPr lang="en-GB" dirty="0" smtClean="0">
                <a:latin typeface="SassoonPrimaryInfant" pitchFamily="2" charset="0"/>
              </a:rPr>
              <a:t>Sing songs and nursery rhymes</a:t>
            </a:r>
          </a:p>
          <a:p>
            <a:r>
              <a:rPr lang="en-GB" dirty="0" smtClean="0">
                <a:latin typeface="SassoonPrimaryInfant" pitchFamily="2" charset="0"/>
              </a:rPr>
              <a:t>Go on an alphabet hunt collecting items that start with each letter</a:t>
            </a:r>
          </a:p>
          <a:p>
            <a:r>
              <a:rPr lang="en-GB" dirty="0" smtClean="0">
                <a:latin typeface="SassoonPrimaryInfant" pitchFamily="2" charset="0"/>
              </a:rPr>
              <a:t>Follow simple recipes</a:t>
            </a:r>
          </a:p>
          <a:p>
            <a:endParaRPr lang="en-GB" dirty="0" smtClean="0">
              <a:latin typeface="SassoonPrimaryInfant" pitchFamily="2" charset="0"/>
            </a:endParaRPr>
          </a:p>
          <a:p>
            <a:endParaRPr lang="en-GB" dirty="0" smtClean="0">
              <a:latin typeface="SassoonPrimaryInfant" pitchFamily="2" charset="0"/>
            </a:endParaRPr>
          </a:p>
          <a:p>
            <a:pPr marL="0" indent="0" algn="ctr">
              <a:buNone/>
            </a:pPr>
            <a:endParaRPr lang="en-GB" sz="3200" u="sng" dirty="0" smtClean="0">
              <a:latin typeface="SassoonPrimaryInfant"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92548" y="5400884"/>
            <a:ext cx="1149800" cy="1166897"/>
          </a:xfrm>
          <a:prstGeom prst="rect">
            <a:avLst/>
          </a:prstGeom>
        </p:spPr>
      </p:pic>
    </p:spTree>
    <p:extLst>
      <p:ext uri="{BB962C8B-B14F-4D97-AF65-F5344CB8AC3E}">
        <p14:creationId xmlns:p14="http://schemas.microsoft.com/office/powerpoint/2010/main" val="1955606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165</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SassoonPrimaryInfant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Jeffrey</dc:creator>
  <cp:lastModifiedBy>Rachel Jeffrey</cp:lastModifiedBy>
  <cp:revision>73</cp:revision>
  <dcterms:created xsi:type="dcterms:W3CDTF">2020-04-20T11:10:39Z</dcterms:created>
  <dcterms:modified xsi:type="dcterms:W3CDTF">2021-01-05T17:01:07Z</dcterms:modified>
</cp:coreProperties>
</file>