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0" r:id="rId4"/>
    <p:sldId id="258" r:id="rId5"/>
    <p:sldId id="259"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525AD70-DB64-476B-B39F-81088846C200}" type="datetimeFigureOut">
              <a:rPr lang="en-GB" smtClean="0"/>
              <a:t>24/04/2020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64D943-F4C4-4DBA-A604-93813174A867}" type="slidenum">
              <a:rPr lang="en-GB" smtClean="0"/>
              <a:t>‹#›</a:t>
            </a:fld>
            <a:endParaRPr lang="en-GB"/>
          </a:p>
        </p:txBody>
      </p:sp>
    </p:spTree>
    <p:extLst>
      <p:ext uri="{BB962C8B-B14F-4D97-AF65-F5344CB8AC3E}">
        <p14:creationId xmlns:p14="http://schemas.microsoft.com/office/powerpoint/2010/main" val="4048930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525AD70-DB64-476B-B39F-81088846C200}" type="datetimeFigureOut">
              <a:rPr lang="en-GB" smtClean="0"/>
              <a:t>24/04/2020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64D943-F4C4-4DBA-A604-93813174A867}" type="slidenum">
              <a:rPr lang="en-GB" smtClean="0"/>
              <a:t>‹#›</a:t>
            </a:fld>
            <a:endParaRPr lang="en-GB"/>
          </a:p>
        </p:txBody>
      </p:sp>
    </p:spTree>
    <p:extLst>
      <p:ext uri="{BB962C8B-B14F-4D97-AF65-F5344CB8AC3E}">
        <p14:creationId xmlns:p14="http://schemas.microsoft.com/office/powerpoint/2010/main" val="783376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525AD70-DB64-476B-B39F-81088846C200}" type="datetimeFigureOut">
              <a:rPr lang="en-GB" smtClean="0"/>
              <a:t>24/04/2020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64D943-F4C4-4DBA-A604-93813174A867}" type="slidenum">
              <a:rPr lang="en-GB" smtClean="0"/>
              <a:t>‹#›</a:t>
            </a:fld>
            <a:endParaRPr lang="en-GB"/>
          </a:p>
        </p:txBody>
      </p:sp>
    </p:spTree>
    <p:extLst>
      <p:ext uri="{BB962C8B-B14F-4D97-AF65-F5344CB8AC3E}">
        <p14:creationId xmlns:p14="http://schemas.microsoft.com/office/powerpoint/2010/main" val="270053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525AD70-DB64-476B-B39F-81088846C200}" type="datetimeFigureOut">
              <a:rPr lang="en-GB" smtClean="0"/>
              <a:t>24/04/2020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64D943-F4C4-4DBA-A604-93813174A867}" type="slidenum">
              <a:rPr lang="en-GB" smtClean="0"/>
              <a:t>‹#›</a:t>
            </a:fld>
            <a:endParaRPr lang="en-GB"/>
          </a:p>
        </p:txBody>
      </p:sp>
    </p:spTree>
    <p:extLst>
      <p:ext uri="{BB962C8B-B14F-4D97-AF65-F5344CB8AC3E}">
        <p14:creationId xmlns:p14="http://schemas.microsoft.com/office/powerpoint/2010/main" val="1521682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25AD70-DB64-476B-B39F-81088846C200}" type="datetimeFigureOut">
              <a:rPr lang="en-GB" smtClean="0"/>
              <a:t>24/04/2020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64D943-F4C4-4DBA-A604-93813174A867}" type="slidenum">
              <a:rPr lang="en-GB" smtClean="0"/>
              <a:t>‹#›</a:t>
            </a:fld>
            <a:endParaRPr lang="en-GB"/>
          </a:p>
        </p:txBody>
      </p:sp>
    </p:spTree>
    <p:extLst>
      <p:ext uri="{BB962C8B-B14F-4D97-AF65-F5344CB8AC3E}">
        <p14:creationId xmlns:p14="http://schemas.microsoft.com/office/powerpoint/2010/main" val="2785220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525AD70-DB64-476B-B39F-81088846C200}" type="datetimeFigureOut">
              <a:rPr lang="en-GB" smtClean="0"/>
              <a:t>24/04/2020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64D943-F4C4-4DBA-A604-93813174A867}" type="slidenum">
              <a:rPr lang="en-GB" smtClean="0"/>
              <a:t>‹#›</a:t>
            </a:fld>
            <a:endParaRPr lang="en-GB"/>
          </a:p>
        </p:txBody>
      </p:sp>
    </p:spTree>
    <p:extLst>
      <p:ext uri="{BB962C8B-B14F-4D97-AF65-F5344CB8AC3E}">
        <p14:creationId xmlns:p14="http://schemas.microsoft.com/office/powerpoint/2010/main" val="559564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525AD70-DB64-476B-B39F-81088846C200}" type="datetimeFigureOut">
              <a:rPr lang="en-GB" smtClean="0"/>
              <a:t>24/04/2020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F64D943-F4C4-4DBA-A604-93813174A867}" type="slidenum">
              <a:rPr lang="en-GB" smtClean="0"/>
              <a:t>‹#›</a:t>
            </a:fld>
            <a:endParaRPr lang="en-GB"/>
          </a:p>
        </p:txBody>
      </p:sp>
    </p:spTree>
    <p:extLst>
      <p:ext uri="{BB962C8B-B14F-4D97-AF65-F5344CB8AC3E}">
        <p14:creationId xmlns:p14="http://schemas.microsoft.com/office/powerpoint/2010/main" val="2577329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525AD70-DB64-476B-B39F-81088846C200}" type="datetimeFigureOut">
              <a:rPr lang="en-GB" smtClean="0"/>
              <a:t>24/04/2020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F64D943-F4C4-4DBA-A604-93813174A867}" type="slidenum">
              <a:rPr lang="en-GB" smtClean="0"/>
              <a:t>‹#›</a:t>
            </a:fld>
            <a:endParaRPr lang="en-GB"/>
          </a:p>
        </p:txBody>
      </p:sp>
    </p:spTree>
    <p:extLst>
      <p:ext uri="{BB962C8B-B14F-4D97-AF65-F5344CB8AC3E}">
        <p14:creationId xmlns:p14="http://schemas.microsoft.com/office/powerpoint/2010/main" val="1881291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25AD70-DB64-476B-B39F-81088846C200}" type="datetimeFigureOut">
              <a:rPr lang="en-GB" smtClean="0"/>
              <a:t>24/04/2020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F64D943-F4C4-4DBA-A604-93813174A867}" type="slidenum">
              <a:rPr lang="en-GB" smtClean="0"/>
              <a:t>‹#›</a:t>
            </a:fld>
            <a:endParaRPr lang="en-GB"/>
          </a:p>
        </p:txBody>
      </p:sp>
    </p:spTree>
    <p:extLst>
      <p:ext uri="{BB962C8B-B14F-4D97-AF65-F5344CB8AC3E}">
        <p14:creationId xmlns:p14="http://schemas.microsoft.com/office/powerpoint/2010/main" val="3943452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25AD70-DB64-476B-B39F-81088846C200}" type="datetimeFigureOut">
              <a:rPr lang="en-GB" smtClean="0"/>
              <a:t>24/04/2020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64D943-F4C4-4DBA-A604-93813174A867}" type="slidenum">
              <a:rPr lang="en-GB" smtClean="0"/>
              <a:t>‹#›</a:t>
            </a:fld>
            <a:endParaRPr lang="en-GB"/>
          </a:p>
        </p:txBody>
      </p:sp>
    </p:spTree>
    <p:extLst>
      <p:ext uri="{BB962C8B-B14F-4D97-AF65-F5344CB8AC3E}">
        <p14:creationId xmlns:p14="http://schemas.microsoft.com/office/powerpoint/2010/main" val="1844749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25AD70-DB64-476B-B39F-81088846C200}" type="datetimeFigureOut">
              <a:rPr lang="en-GB" smtClean="0"/>
              <a:t>24/04/2020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64D943-F4C4-4DBA-A604-93813174A867}" type="slidenum">
              <a:rPr lang="en-GB" smtClean="0"/>
              <a:t>‹#›</a:t>
            </a:fld>
            <a:endParaRPr lang="en-GB"/>
          </a:p>
        </p:txBody>
      </p:sp>
    </p:spTree>
    <p:extLst>
      <p:ext uri="{BB962C8B-B14F-4D97-AF65-F5344CB8AC3E}">
        <p14:creationId xmlns:p14="http://schemas.microsoft.com/office/powerpoint/2010/main" val="3139167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25AD70-DB64-476B-B39F-81088846C200}" type="datetimeFigureOut">
              <a:rPr lang="en-GB" smtClean="0"/>
              <a:t>24/04/2020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64D943-F4C4-4DBA-A604-93813174A867}" type="slidenum">
              <a:rPr lang="en-GB" smtClean="0"/>
              <a:t>‹#›</a:t>
            </a:fld>
            <a:endParaRPr lang="en-GB"/>
          </a:p>
        </p:txBody>
      </p:sp>
    </p:spTree>
    <p:extLst>
      <p:ext uri="{BB962C8B-B14F-4D97-AF65-F5344CB8AC3E}">
        <p14:creationId xmlns:p14="http://schemas.microsoft.com/office/powerpoint/2010/main" val="3188787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splashlearn.com/addition-games" TargetMode="External"/><Relationship Id="rId2" Type="http://schemas.openxmlformats.org/officeDocument/2006/relationships/hyperlink" Target="https://www.topmarks.co.uk/maths-games/7-11-years/addition-and-subtract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Logo Pnt 229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3476" y="1052513"/>
            <a:ext cx="2506663" cy="2520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051" name="Rectangle 5"/>
          <p:cNvSpPr>
            <a:spLocks noChangeArrowheads="1"/>
          </p:cNvSpPr>
          <p:nvPr/>
        </p:nvSpPr>
        <p:spPr bwMode="auto">
          <a:xfrm>
            <a:off x="4029659" y="3785028"/>
            <a:ext cx="446288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tabLst>
                <a:tab pos="3883025" algn="l"/>
              </a:tabLst>
              <a:defRPr>
                <a:solidFill>
                  <a:schemeClr val="tx1"/>
                </a:solidFill>
                <a:latin typeface="Arial" panose="020B0604020202020204" pitchFamily="34" charset="0"/>
              </a:defRPr>
            </a:lvl1pPr>
            <a:lvl2pPr marL="742950" indent="-285750">
              <a:tabLst>
                <a:tab pos="3883025" algn="l"/>
              </a:tabLst>
              <a:defRPr>
                <a:solidFill>
                  <a:schemeClr val="tx1"/>
                </a:solidFill>
                <a:latin typeface="Arial" panose="020B0604020202020204" pitchFamily="34" charset="0"/>
              </a:defRPr>
            </a:lvl2pPr>
            <a:lvl3pPr marL="1143000" indent="-228600">
              <a:tabLst>
                <a:tab pos="3883025" algn="l"/>
              </a:tabLst>
              <a:defRPr>
                <a:solidFill>
                  <a:schemeClr val="tx1"/>
                </a:solidFill>
                <a:latin typeface="Arial" panose="020B0604020202020204" pitchFamily="34" charset="0"/>
              </a:defRPr>
            </a:lvl3pPr>
            <a:lvl4pPr marL="1600200" indent="-228600">
              <a:tabLst>
                <a:tab pos="3883025" algn="l"/>
              </a:tabLst>
              <a:defRPr>
                <a:solidFill>
                  <a:schemeClr val="tx1"/>
                </a:solidFill>
                <a:latin typeface="Arial" panose="020B0604020202020204" pitchFamily="34" charset="0"/>
              </a:defRPr>
            </a:lvl4pPr>
            <a:lvl5pPr marL="2057400" indent="-228600">
              <a:tabLst>
                <a:tab pos="3883025"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3883025"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3883025"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3883025"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3883025" algn="l"/>
              </a:tabLst>
              <a:defRPr>
                <a:solidFill>
                  <a:schemeClr val="tx1"/>
                </a:solidFill>
                <a:latin typeface="Arial" panose="020B0604020202020204" pitchFamily="34" charset="0"/>
              </a:defRPr>
            </a:lvl9pPr>
          </a:lstStyle>
          <a:p>
            <a:pPr algn="ctr" eaLnBrk="1" hangingPunct="1"/>
            <a:r>
              <a:rPr lang="en-US" altLang="en-US" sz="2400" b="1" dirty="0">
                <a:solidFill>
                  <a:srgbClr val="660033"/>
                </a:solidFill>
              </a:rPr>
              <a:t>HOLY TRINITY</a:t>
            </a:r>
            <a:endParaRPr lang="en-US" altLang="en-US" sz="2400" dirty="0">
              <a:solidFill>
                <a:srgbClr val="660033"/>
              </a:solidFill>
            </a:endParaRPr>
          </a:p>
          <a:p>
            <a:pPr algn="ctr" eaLnBrk="1" hangingPunct="1"/>
            <a:r>
              <a:rPr lang="en-US" altLang="en-US" sz="2400" b="1" dirty="0">
                <a:solidFill>
                  <a:srgbClr val="660033"/>
                </a:solidFill>
              </a:rPr>
              <a:t>Church of England </a:t>
            </a:r>
            <a:r>
              <a:rPr lang="en-US" altLang="en-US" sz="2400" b="1" dirty="0" smtClean="0">
                <a:solidFill>
                  <a:srgbClr val="660033"/>
                </a:solidFill>
              </a:rPr>
              <a:t>Academy </a:t>
            </a:r>
            <a:endParaRPr lang="en-US" altLang="en-US" sz="2400" b="1" dirty="0">
              <a:solidFill>
                <a:srgbClr val="660033"/>
              </a:solidFill>
            </a:endParaRPr>
          </a:p>
        </p:txBody>
      </p:sp>
      <p:sp>
        <p:nvSpPr>
          <p:cNvPr id="2" name="TextBox 1"/>
          <p:cNvSpPr txBox="1"/>
          <p:nvPr/>
        </p:nvSpPr>
        <p:spPr>
          <a:xfrm>
            <a:off x="1358537" y="5185954"/>
            <a:ext cx="9457509" cy="769441"/>
          </a:xfrm>
          <a:prstGeom prst="rect">
            <a:avLst/>
          </a:prstGeom>
          <a:noFill/>
        </p:spPr>
        <p:txBody>
          <a:bodyPr wrap="square" rtlCol="0">
            <a:spAutoFit/>
          </a:bodyPr>
          <a:lstStyle/>
          <a:p>
            <a:pPr algn="ctr"/>
            <a:r>
              <a:rPr lang="en-GB" sz="4400" dirty="0" smtClean="0"/>
              <a:t>Year 5 – Maths </a:t>
            </a:r>
            <a:endParaRPr lang="en-GB" sz="4400" dirty="0"/>
          </a:p>
        </p:txBody>
      </p:sp>
    </p:spTree>
    <p:extLst>
      <p:ext uri="{BB962C8B-B14F-4D97-AF65-F5344CB8AC3E}">
        <p14:creationId xmlns:p14="http://schemas.microsoft.com/office/powerpoint/2010/main" val="7837137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Activity 9 </a:t>
            </a:r>
            <a:br>
              <a:rPr lang="en-GB" dirty="0" smtClean="0"/>
            </a:br>
            <a:r>
              <a:rPr lang="en-GB" dirty="0" smtClean="0"/>
              <a:t> To consolidate knowledge of addition and subtraction language.</a:t>
            </a:r>
            <a:endParaRPr lang="en-GB" dirty="0"/>
          </a:p>
        </p:txBody>
      </p:sp>
      <p:sp>
        <p:nvSpPr>
          <p:cNvPr id="3" name="Content Placeholder 2"/>
          <p:cNvSpPr>
            <a:spLocks noGrp="1"/>
          </p:cNvSpPr>
          <p:nvPr>
            <p:ph idx="1"/>
          </p:nvPr>
        </p:nvSpPr>
        <p:spPr/>
        <p:txBody>
          <a:bodyPr/>
          <a:lstStyle/>
          <a:p>
            <a:r>
              <a:rPr lang="en-GB" dirty="0" smtClean="0"/>
              <a:t>Can you think of as many ways to say + and – e.g. add, minus etc.</a:t>
            </a:r>
          </a:p>
          <a:p>
            <a:endParaRPr lang="en-GB" dirty="0"/>
          </a:p>
          <a:p>
            <a:r>
              <a:rPr lang="en-GB" dirty="0" smtClean="0"/>
              <a:t>Can you write some of your own word problems for a parent or sibling. They can be one step or two step and try ad make them realistic and using a range of mathematical vocabulary.</a:t>
            </a:r>
          </a:p>
          <a:p>
            <a:endParaRPr lang="en-GB" dirty="0"/>
          </a:p>
          <a:p>
            <a:pPr marL="0" indent="0">
              <a:buNone/>
            </a:pPr>
            <a:r>
              <a:rPr lang="en-GB" dirty="0" smtClean="0"/>
              <a:t>e.g. Mr Swan had bought 327 Easter Eggs and was given another 128. He then won a further 119 in a raffle. How many did he have </a:t>
            </a:r>
            <a:r>
              <a:rPr lang="en-GB" b="1" dirty="0" smtClean="0"/>
              <a:t>altogether</a:t>
            </a:r>
            <a:r>
              <a:rPr lang="en-GB" dirty="0" smtClean="0"/>
              <a:t>?  </a:t>
            </a:r>
            <a:endParaRPr lang="en-GB" dirty="0"/>
          </a:p>
        </p:txBody>
      </p:sp>
    </p:spTree>
    <p:extLst>
      <p:ext uri="{BB962C8B-B14F-4D97-AF65-F5344CB8AC3E}">
        <p14:creationId xmlns:p14="http://schemas.microsoft.com/office/powerpoint/2010/main" val="1580508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19946"/>
          </a:xfrm>
        </p:spPr>
        <p:txBody>
          <a:bodyPr/>
          <a:lstStyle/>
          <a:p>
            <a:r>
              <a:rPr lang="en-GB" dirty="0" smtClean="0"/>
              <a:t>Activity 1</a:t>
            </a:r>
            <a:endParaRPr lang="en-GB" dirty="0"/>
          </a:p>
        </p:txBody>
      </p:sp>
      <p:sp>
        <p:nvSpPr>
          <p:cNvPr id="3" name="Subtitle 2"/>
          <p:cNvSpPr>
            <a:spLocks noGrp="1"/>
          </p:cNvSpPr>
          <p:nvPr>
            <p:ph type="subTitle" idx="1"/>
          </p:nvPr>
        </p:nvSpPr>
        <p:spPr>
          <a:xfrm>
            <a:off x="1524000" y="2246811"/>
            <a:ext cx="9144000" cy="4415246"/>
          </a:xfrm>
        </p:spPr>
        <p:txBody>
          <a:bodyPr>
            <a:normAutofit/>
          </a:bodyPr>
          <a:lstStyle/>
          <a:p>
            <a:pPr algn="l"/>
            <a:r>
              <a:rPr lang="en-GB" dirty="0" smtClean="0"/>
              <a:t>To add 3 and 4 digit numbers using vertical addition – consolidate your addition by adding together the numbers provided in the work pack. </a:t>
            </a:r>
          </a:p>
          <a:p>
            <a:pPr algn="l"/>
            <a:endParaRPr lang="en-GB" dirty="0"/>
          </a:p>
          <a:p>
            <a:pPr algn="l"/>
            <a:r>
              <a:rPr lang="en-GB" dirty="0" smtClean="0"/>
              <a:t>Remember if it helps then label the columns and don’t forget about any numbers carried over if you have a number underneath!</a:t>
            </a:r>
          </a:p>
          <a:p>
            <a:pPr algn="l"/>
            <a:r>
              <a:rPr lang="en-GB" dirty="0" smtClean="0"/>
              <a:t>          Th   H   T    U</a:t>
            </a:r>
            <a:endParaRPr lang="en-GB" dirty="0"/>
          </a:p>
          <a:p>
            <a:pPr algn="l"/>
            <a:r>
              <a:rPr lang="en-GB" dirty="0" smtClean="0"/>
              <a:t>e.g.      4    5   6    3</a:t>
            </a:r>
          </a:p>
          <a:p>
            <a:pPr algn="l"/>
            <a:r>
              <a:rPr lang="en-GB" dirty="0"/>
              <a:t> </a:t>
            </a:r>
            <a:r>
              <a:rPr lang="en-GB" dirty="0" smtClean="0"/>
              <a:t>        </a:t>
            </a:r>
            <a:r>
              <a:rPr lang="en-GB" u="sng" dirty="0" smtClean="0"/>
              <a:t>+  2    7   4    2 </a:t>
            </a:r>
          </a:p>
          <a:p>
            <a:pPr algn="l"/>
            <a:r>
              <a:rPr lang="en-GB" dirty="0"/>
              <a:t> </a:t>
            </a:r>
            <a:r>
              <a:rPr lang="en-GB" dirty="0" smtClean="0"/>
              <a:t>        </a:t>
            </a:r>
            <a:r>
              <a:rPr lang="en-GB" u="sng" dirty="0" smtClean="0"/>
              <a:t>   7     3   0     5</a:t>
            </a:r>
            <a:endParaRPr lang="en-GB" dirty="0" smtClean="0"/>
          </a:p>
          <a:p>
            <a:pPr algn="l"/>
            <a:r>
              <a:rPr lang="en-GB" sz="1800" dirty="0" smtClean="0"/>
              <a:t>                    1     1    </a:t>
            </a:r>
          </a:p>
          <a:p>
            <a:endParaRPr lang="en-GB" dirty="0"/>
          </a:p>
          <a:p>
            <a:endParaRPr lang="en-GB" dirty="0"/>
          </a:p>
        </p:txBody>
      </p:sp>
    </p:spTree>
    <p:extLst>
      <p:ext uri="{BB962C8B-B14F-4D97-AF65-F5344CB8AC3E}">
        <p14:creationId xmlns:p14="http://schemas.microsoft.com/office/powerpoint/2010/main" val="3725849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Activity 2 </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Warm up by rolling a dice 3 times or make number cards 1 to 9 and add up mentally an increasing amount of numbers e.g. 4 or 5 to improve your quick mental addition.</a:t>
            </a:r>
            <a:endParaRPr lang="en-GB" dirty="0"/>
          </a:p>
          <a:p>
            <a:r>
              <a:rPr lang="en-GB" dirty="0" smtClean="0"/>
              <a:t>Activity 2 sheet – To calculate using vertical addition with 3 addends. Building on yesterday’s activity you now have more numbers to calculate. Remember t check your answers at the end to avoid any careless mistakes.</a:t>
            </a:r>
          </a:p>
          <a:p>
            <a:pPr marL="0" indent="0">
              <a:buNone/>
            </a:pPr>
            <a:r>
              <a:rPr lang="en-GB" sz="1800" dirty="0"/>
              <a:t>	</a:t>
            </a:r>
            <a:r>
              <a:rPr lang="en-GB" sz="1800" dirty="0" smtClean="0"/>
              <a:t>			Th   H      T    U</a:t>
            </a:r>
          </a:p>
          <a:p>
            <a:pPr marL="0" indent="0">
              <a:buNone/>
            </a:pPr>
            <a:r>
              <a:rPr lang="en-GB" sz="1800" dirty="0"/>
              <a:t>	</a:t>
            </a:r>
            <a:r>
              <a:rPr lang="en-GB" sz="1800" dirty="0" smtClean="0"/>
              <a:t>			3      5      7     9</a:t>
            </a:r>
          </a:p>
          <a:p>
            <a:pPr marL="0" indent="0">
              <a:buNone/>
            </a:pPr>
            <a:r>
              <a:rPr lang="en-GB" sz="1800" dirty="0"/>
              <a:t>	</a:t>
            </a:r>
            <a:r>
              <a:rPr lang="en-GB" sz="1800" dirty="0" smtClean="0"/>
              <a:t>			1      9      5    6</a:t>
            </a:r>
          </a:p>
          <a:p>
            <a:pPr marL="0" indent="0">
              <a:buNone/>
            </a:pPr>
            <a:r>
              <a:rPr lang="en-GB" sz="1800" dirty="0"/>
              <a:t> </a:t>
            </a:r>
            <a:r>
              <a:rPr lang="en-GB" sz="1800" dirty="0" smtClean="0"/>
              <a:t>                                                                      </a:t>
            </a:r>
            <a:r>
              <a:rPr lang="en-GB" sz="1800" u="sng" dirty="0" smtClean="0"/>
              <a:t>+</a:t>
            </a:r>
            <a:r>
              <a:rPr lang="en-GB" sz="1800" u="sng" dirty="0"/>
              <a:t> 6   </a:t>
            </a:r>
            <a:r>
              <a:rPr lang="en-GB" sz="1800" u="sng" dirty="0" smtClean="0"/>
              <a:t>   </a:t>
            </a:r>
            <a:r>
              <a:rPr lang="en-GB" sz="1800" u="sng" dirty="0"/>
              <a:t>9   </a:t>
            </a:r>
            <a:r>
              <a:rPr lang="en-GB" sz="1800" u="sng" dirty="0" smtClean="0"/>
              <a:t>    6    9   </a:t>
            </a:r>
          </a:p>
          <a:p>
            <a:pPr marL="0" indent="0">
              <a:buNone/>
            </a:pPr>
            <a:r>
              <a:rPr lang="en-GB" sz="1800" dirty="0"/>
              <a:t> </a:t>
            </a:r>
            <a:r>
              <a:rPr lang="en-GB" sz="1800" dirty="0" smtClean="0"/>
              <a:t>                                                                      </a:t>
            </a:r>
            <a:r>
              <a:rPr lang="en-GB" sz="1800" u="sng" dirty="0" smtClean="0"/>
              <a:t>1   2     5      0    4</a:t>
            </a:r>
          </a:p>
          <a:p>
            <a:pPr marL="0" indent="0">
              <a:buNone/>
            </a:pPr>
            <a:r>
              <a:rPr lang="en-GB" sz="1800" dirty="0" smtClean="0"/>
              <a:t>                                                                          2      2        2     </a:t>
            </a:r>
          </a:p>
          <a:p>
            <a:pPr marL="0" indent="0">
              <a:buNone/>
            </a:pPr>
            <a:r>
              <a:rPr lang="en-GB" sz="1800" dirty="0"/>
              <a:t>	</a:t>
            </a:r>
            <a:r>
              <a:rPr lang="en-GB" sz="1800" dirty="0" smtClean="0"/>
              <a:t>	</a:t>
            </a:r>
            <a:endParaRPr lang="en-GB" sz="1800" u="sng" dirty="0"/>
          </a:p>
        </p:txBody>
      </p:sp>
    </p:spTree>
    <p:extLst>
      <p:ext uri="{BB962C8B-B14F-4D97-AF65-F5344CB8AC3E}">
        <p14:creationId xmlns:p14="http://schemas.microsoft.com/office/powerpoint/2010/main" val="680034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941568"/>
          </a:xfrm>
        </p:spPr>
        <p:txBody>
          <a:bodyPr/>
          <a:lstStyle/>
          <a:p>
            <a:r>
              <a:rPr lang="en-GB" dirty="0" smtClean="0"/>
              <a:t>Activity 3</a:t>
            </a:r>
            <a:endParaRPr lang="en-GB" dirty="0"/>
          </a:p>
        </p:txBody>
      </p:sp>
      <p:sp>
        <p:nvSpPr>
          <p:cNvPr id="3" name="Subtitle 2"/>
          <p:cNvSpPr>
            <a:spLocks noGrp="1"/>
          </p:cNvSpPr>
          <p:nvPr>
            <p:ph type="subTitle" idx="1"/>
          </p:nvPr>
        </p:nvSpPr>
        <p:spPr>
          <a:xfrm>
            <a:off x="1524000" y="2063931"/>
            <a:ext cx="9144000" cy="4206240"/>
          </a:xfrm>
        </p:spPr>
        <p:txBody>
          <a:bodyPr>
            <a:normAutofit lnSpcReduction="10000"/>
          </a:bodyPr>
          <a:lstStyle/>
          <a:p>
            <a:pPr algn="l"/>
            <a:r>
              <a:rPr lang="en-GB" dirty="0" smtClean="0"/>
              <a:t>To add money using vertical addition – Put your addition to use in the real world. You will need to be able to add when you are shopping. Can you solve these additions using amounts of money? Remember your decimal point and your pound symbol (£)</a:t>
            </a:r>
          </a:p>
          <a:p>
            <a:pPr algn="l"/>
            <a:endParaRPr lang="en-GB" dirty="0"/>
          </a:p>
          <a:p>
            <a:pPr algn="l"/>
            <a:r>
              <a:rPr lang="en-GB" dirty="0" smtClean="0"/>
              <a:t>                                                     </a:t>
            </a:r>
            <a:r>
              <a:rPr lang="en-GB" dirty="0"/>
              <a:t>H      T    </a:t>
            </a:r>
            <a:r>
              <a:rPr lang="en-GB" dirty="0" smtClean="0"/>
              <a:t>  U  .   t     h   </a:t>
            </a:r>
            <a:endParaRPr lang="en-GB" dirty="0"/>
          </a:p>
          <a:p>
            <a:pPr algn="l"/>
            <a:r>
              <a:rPr lang="en-GB" dirty="0"/>
              <a:t>				3      5      7  </a:t>
            </a:r>
            <a:r>
              <a:rPr lang="en-GB" dirty="0" smtClean="0"/>
              <a:t>.   9    5</a:t>
            </a:r>
            <a:endParaRPr lang="en-GB" dirty="0"/>
          </a:p>
          <a:p>
            <a:pPr algn="l"/>
            <a:r>
              <a:rPr lang="en-GB" dirty="0"/>
              <a:t>			</a:t>
            </a:r>
            <a:r>
              <a:rPr lang="en-GB" dirty="0" smtClean="0"/>
              <a:t>         +  </a:t>
            </a:r>
            <a:r>
              <a:rPr lang="en-GB" u="sng" dirty="0" smtClean="0"/>
              <a:t>1      </a:t>
            </a:r>
            <a:r>
              <a:rPr lang="en-GB" u="sng" dirty="0"/>
              <a:t>9      5  </a:t>
            </a:r>
            <a:r>
              <a:rPr lang="en-GB" u="sng" dirty="0" smtClean="0"/>
              <a:t>.   6     4</a:t>
            </a:r>
          </a:p>
          <a:p>
            <a:pPr algn="l"/>
            <a:r>
              <a:rPr lang="en-GB" dirty="0"/>
              <a:t>	</a:t>
            </a:r>
            <a:r>
              <a:rPr lang="en-GB" dirty="0" smtClean="0"/>
              <a:t>		            </a:t>
            </a:r>
            <a:r>
              <a:rPr lang="en-GB" u="sng" dirty="0" smtClean="0"/>
              <a:t> 5      5      3  .    5     9</a:t>
            </a:r>
            <a:endParaRPr lang="en-GB" dirty="0" smtClean="0"/>
          </a:p>
          <a:p>
            <a:pPr algn="l"/>
            <a:r>
              <a:rPr lang="en-GB" dirty="0"/>
              <a:t> </a:t>
            </a:r>
            <a:r>
              <a:rPr lang="en-GB" dirty="0" smtClean="0"/>
              <a:t>                                                    1       1       1    </a:t>
            </a:r>
            <a:r>
              <a:rPr lang="en-GB" u="sng" dirty="0" smtClean="0"/>
              <a:t>             </a:t>
            </a:r>
            <a:endParaRPr lang="en-GB" dirty="0"/>
          </a:p>
          <a:p>
            <a:pPr algn="l"/>
            <a:r>
              <a:rPr lang="en-GB" dirty="0"/>
              <a:t>                                                                      </a:t>
            </a:r>
          </a:p>
        </p:txBody>
      </p:sp>
    </p:spTree>
    <p:extLst>
      <p:ext uri="{BB962C8B-B14F-4D97-AF65-F5344CB8AC3E}">
        <p14:creationId xmlns:p14="http://schemas.microsoft.com/office/powerpoint/2010/main" val="226438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928506"/>
          </a:xfrm>
        </p:spPr>
        <p:txBody>
          <a:bodyPr>
            <a:normAutofit fontScale="90000"/>
          </a:bodyPr>
          <a:lstStyle/>
          <a:p>
            <a:r>
              <a:rPr lang="en-GB" dirty="0" smtClean="0"/>
              <a:t>Activity 4 – Can you work out the missing digits</a:t>
            </a:r>
            <a:endParaRPr lang="en-GB" dirty="0"/>
          </a:p>
        </p:txBody>
      </p:sp>
      <p:sp>
        <p:nvSpPr>
          <p:cNvPr id="3" name="Subtitle 2"/>
          <p:cNvSpPr>
            <a:spLocks noGrp="1"/>
          </p:cNvSpPr>
          <p:nvPr>
            <p:ph type="subTitle" idx="1"/>
          </p:nvPr>
        </p:nvSpPr>
        <p:spPr>
          <a:xfrm>
            <a:off x="1380308" y="2295751"/>
            <a:ext cx="9144000" cy="4144237"/>
          </a:xfrm>
        </p:spPr>
        <p:txBody>
          <a:bodyPr>
            <a:normAutofit lnSpcReduction="10000"/>
          </a:bodyPr>
          <a:lstStyle/>
          <a:p>
            <a:pPr algn="l"/>
            <a:r>
              <a:rPr lang="en-GB" dirty="0" smtClean="0"/>
              <a:t>Some of the digits have been removed from the vertical additions but can you solve the missing answers?</a:t>
            </a:r>
          </a:p>
          <a:p>
            <a:pPr algn="l"/>
            <a:r>
              <a:rPr lang="en-GB" dirty="0" smtClean="0"/>
              <a:t>Top tip – always work from right to left as you would when you were adding them.</a:t>
            </a:r>
          </a:p>
          <a:p>
            <a:pPr algn="l"/>
            <a:endParaRPr lang="en-GB" dirty="0"/>
          </a:p>
          <a:p>
            <a:pPr algn="l"/>
            <a:r>
              <a:rPr lang="en-GB" dirty="0" smtClean="0"/>
              <a:t>            Th   </a:t>
            </a:r>
            <a:r>
              <a:rPr lang="en-GB" dirty="0"/>
              <a:t>H   T    </a:t>
            </a:r>
            <a:r>
              <a:rPr lang="en-GB" dirty="0" smtClean="0"/>
              <a:t>U                              what are the missing digits?</a:t>
            </a:r>
            <a:endParaRPr lang="en-GB" dirty="0"/>
          </a:p>
          <a:p>
            <a:pPr algn="l"/>
            <a:r>
              <a:rPr lang="en-GB" dirty="0"/>
              <a:t>e.g.     </a:t>
            </a:r>
            <a:r>
              <a:rPr lang="en-GB" dirty="0" smtClean="0"/>
              <a:t>  ?    </a:t>
            </a:r>
            <a:r>
              <a:rPr lang="en-GB" dirty="0"/>
              <a:t>5   6    3</a:t>
            </a:r>
          </a:p>
          <a:p>
            <a:pPr algn="l"/>
            <a:r>
              <a:rPr lang="en-GB" dirty="0"/>
              <a:t>         +</a:t>
            </a:r>
            <a:r>
              <a:rPr lang="en-GB" u="sng" dirty="0"/>
              <a:t>  2    7 </a:t>
            </a:r>
            <a:r>
              <a:rPr lang="en-GB" u="sng" dirty="0" smtClean="0"/>
              <a:t>   ?    2 </a:t>
            </a:r>
            <a:endParaRPr lang="en-GB" u="sng" dirty="0"/>
          </a:p>
          <a:p>
            <a:pPr algn="l"/>
            <a:r>
              <a:rPr lang="en-GB" dirty="0"/>
              <a:t>         </a:t>
            </a:r>
            <a:r>
              <a:rPr lang="en-GB" dirty="0" smtClean="0"/>
              <a:t>   </a:t>
            </a:r>
            <a:r>
              <a:rPr lang="en-GB" u="sng" dirty="0" smtClean="0"/>
              <a:t>7     </a:t>
            </a:r>
            <a:r>
              <a:rPr lang="en-GB" u="sng" dirty="0"/>
              <a:t>3   0     5</a:t>
            </a:r>
          </a:p>
          <a:p>
            <a:pPr algn="l"/>
            <a:r>
              <a:rPr lang="en-GB" dirty="0"/>
              <a:t>          </a:t>
            </a:r>
            <a:r>
              <a:rPr lang="en-GB" dirty="0" smtClean="0"/>
              <a:t>   1    1 </a:t>
            </a:r>
          </a:p>
          <a:p>
            <a:pPr algn="l"/>
            <a:endParaRPr lang="en-GB" dirty="0"/>
          </a:p>
          <a:p>
            <a:pPr algn="l"/>
            <a:endParaRPr lang="en-GB" dirty="0"/>
          </a:p>
          <a:p>
            <a:pPr algn="l"/>
            <a:endParaRPr lang="en-GB" dirty="0"/>
          </a:p>
        </p:txBody>
      </p:sp>
      <p:cxnSp>
        <p:nvCxnSpPr>
          <p:cNvPr id="6" name="Straight Arrow Connector 5"/>
          <p:cNvCxnSpPr/>
          <p:nvPr/>
        </p:nvCxnSpPr>
        <p:spPr>
          <a:xfrm flipH="1">
            <a:off x="3435532" y="4389120"/>
            <a:ext cx="2259874" cy="7184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2547258" y="4389120"/>
            <a:ext cx="3148148" cy="1828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3075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Activity 5 – to consolidate mental addition and written addition.</a:t>
            </a:r>
            <a:endParaRPr lang="en-GB" dirty="0"/>
          </a:p>
        </p:txBody>
      </p:sp>
      <p:sp>
        <p:nvSpPr>
          <p:cNvPr id="3" name="Content Placeholder 2"/>
          <p:cNvSpPr>
            <a:spLocks noGrp="1"/>
          </p:cNvSpPr>
          <p:nvPr>
            <p:ph idx="1"/>
          </p:nvPr>
        </p:nvSpPr>
        <p:spPr/>
        <p:txBody>
          <a:bodyPr/>
          <a:lstStyle/>
          <a:p>
            <a:r>
              <a:rPr lang="en-GB" dirty="0" smtClean="0"/>
              <a:t>I have only allowed access to the addition part of </a:t>
            </a:r>
            <a:r>
              <a:rPr lang="en-GB" dirty="0" err="1"/>
              <a:t>M</a:t>
            </a:r>
            <a:r>
              <a:rPr lang="en-GB" dirty="0" err="1" smtClean="0"/>
              <a:t>athletics</a:t>
            </a:r>
            <a:r>
              <a:rPr lang="en-GB" dirty="0" smtClean="0"/>
              <a:t> – can you visit the 2 available sections and try and gain as many gold bars as possible.</a:t>
            </a:r>
          </a:p>
          <a:p>
            <a:endParaRPr lang="en-GB" dirty="0"/>
          </a:p>
          <a:p>
            <a:r>
              <a:rPr lang="en-GB" dirty="0" smtClean="0"/>
              <a:t>Below are a list of some free addition websites you could visit to consolidate your addition skills.</a:t>
            </a:r>
          </a:p>
          <a:p>
            <a:pPr marL="0" indent="0">
              <a:buNone/>
            </a:pPr>
            <a:r>
              <a:rPr lang="en-GB" sz="1800" dirty="0">
                <a:hlinkClick r:id="rId2"/>
              </a:rPr>
              <a:t>https://</a:t>
            </a:r>
            <a:r>
              <a:rPr lang="en-GB" sz="1800" dirty="0" smtClean="0">
                <a:hlinkClick r:id="rId2"/>
              </a:rPr>
              <a:t>www.topmarks.co.uk/maths-games/7-11-years/addition-and-subtraction</a:t>
            </a:r>
            <a:endParaRPr lang="en-GB" sz="1800" dirty="0" smtClean="0"/>
          </a:p>
          <a:p>
            <a:pPr marL="0" indent="0">
              <a:buNone/>
            </a:pPr>
            <a:r>
              <a:rPr lang="en-GB" sz="1800" dirty="0">
                <a:hlinkClick r:id="rId3"/>
              </a:rPr>
              <a:t>https://</a:t>
            </a:r>
            <a:r>
              <a:rPr lang="en-GB" sz="1800" dirty="0" smtClean="0">
                <a:hlinkClick r:id="rId3"/>
              </a:rPr>
              <a:t>www.splashlearn.com/addition-games</a:t>
            </a:r>
            <a:r>
              <a:rPr lang="en-GB" sz="1800" dirty="0" smtClean="0"/>
              <a:t> </a:t>
            </a:r>
          </a:p>
          <a:p>
            <a:pPr marL="0" indent="0">
              <a:buNone/>
            </a:pPr>
            <a:endParaRPr lang="en-GB" sz="1800" dirty="0"/>
          </a:p>
        </p:txBody>
      </p:sp>
    </p:spTree>
    <p:extLst>
      <p:ext uri="{BB962C8B-B14F-4D97-AF65-F5344CB8AC3E}">
        <p14:creationId xmlns:p14="http://schemas.microsoft.com/office/powerpoint/2010/main" val="422007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Activity 6</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To consolidate vertical subtraction.</a:t>
            </a:r>
          </a:p>
          <a:p>
            <a:pPr marL="0" indent="0">
              <a:buNone/>
            </a:pPr>
            <a:r>
              <a:rPr lang="en-GB" dirty="0" smtClean="0"/>
              <a:t>Remember always set out the biggest number on top and if you can’t complete the subtraction because the lower number is bigger then you need to exchange from the next column. E.g. 4833 - 2742</a:t>
            </a:r>
          </a:p>
          <a:p>
            <a:pPr marL="0" indent="0">
              <a:buNone/>
            </a:pPr>
            <a:r>
              <a:rPr lang="en-GB" dirty="0" smtClean="0"/>
              <a:t> 							</a:t>
            </a:r>
            <a:r>
              <a:rPr lang="en-GB" sz="2200" dirty="0" smtClean="0"/>
              <a:t>Here we had to exchange – 									we took one from 8 to create 								13 because we couldn’t do 3 - 4</a:t>
            </a:r>
            <a:endParaRPr lang="en-GB" sz="2200" dirty="0"/>
          </a:p>
          <a:p>
            <a:pPr marL="0" indent="0">
              <a:buNone/>
            </a:pPr>
            <a:r>
              <a:rPr lang="en-GB" dirty="0"/>
              <a:t> </a:t>
            </a:r>
            <a:r>
              <a:rPr lang="en-GB" dirty="0" smtClean="0"/>
              <a:t>				</a:t>
            </a:r>
            <a:r>
              <a:rPr lang="en-GB" dirty="0" err="1" smtClean="0"/>
              <a:t>Th</a:t>
            </a:r>
            <a:r>
              <a:rPr lang="en-GB" dirty="0" smtClean="0"/>
              <a:t>   H   </a:t>
            </a:r>
            <a:r>
              <a:rPr lang="en-GB" sz="1200" dirty="0"/>
              <a:t> </a:t>
            </a:r>
            <a:r>
              <a:rPr lang="en-GB" sz="1200" dirty="0" smtClean="0"/>
              <a:t>    </a:t>
            </a:r>
            <a:r>
              <a:rPr lang="en-GB" dirty="0" smtClean="0"/>
              <a:t>T    </a:t>
            </a:r>
            <a:r>
              <a:rPr lang="en-GB" dirty="0"/>
              <a:t>U</a:t>
            </a:r>
          </a:p>
          <a:p>
            <a:pPr marL="0" indent="0">
              <a:buNone/>
            </a:pPr>
            <a:r>
              <a:rPr lang="en-GB" dirty="0" smtClean="0"/>
              <a:t>			e.g</a:t>
            </a:r>
            <a:r>
              <a:rPr lang="en-GB" dirty="0"/>
              <a:t>.      4  </a:t>
            </a:r>
            <a:r>
              <a:rPr lang="en-GB" dirty="0" smtClean="0"/>
              <a:t>  </a:t>
            </a:r>
            <a:r>
              <a:rPr lang="en-GB" dirty="0" smtClean="0">
                <a:solidFill>
                  <a:srgbClr val="FF0000"/>
                </a:solidFill>
              </a:rPr>
              <a:t>7</a:t>
            </a:r>
            <a:r>
              <a:rPr lang="en-GB" dirty="0" smtClean="0"/>
              <a:t> 8   </a:t>
            </a:r>
            <a:r>
              <a:rPr lang="en-GB" sz="1900" dirty="0" smtClean="0">
                <a:solidFill>
                  <a:srgbClr val="FF0000"/>
                </a:solidFill>
              </a:rPr>
              <a:t>1</a:t>
            </a:r>
            <a:r>
              <a:rPr lang="en-GB" dirty="0" smtClean="0"/>
              <a:t>3    </a:t>
            </a:r>
            <a:r>
              <a:rPr lang="en-GB" dirty="0"/>
              <a:t>3</a:t>
            </a:r>
          </a:p>
          <a:p>
            <a:pPr marL="0" indent="0">
              <a:buNone/>
            </a:pPr>
            <a:r>
              <a:rPr lang="en-GB" dirty="0"/>
              <a:t>         </a:t>
            </a:r>
            <a:r>
              <a:rPr lang="en-GB" dirty="0" smtClean="0"/>
              <a:t>			         </a:t>
            </a:r>
            <a:r>
              <a:rPr lang="en-GB" u="sng" dirty="0"/>
              <a:t>-</a:t>
            </a:r>
            <a:r>
              <a:rPr lang="en-GB" u="sng" dirty="0" smtClean="0"/>
              <a:t>   2     7      4    </a:t>
            </a:r>
            <a:r>
              <a:rPr lang="en-GB" u="sng" dirty="0"/>
              <a:t>2 </a:t>
            </a:r>
            <a:endParaRPr lang="en-GB" u="sng" dirty="0" smtClean="0"/>
          </a:p>
          <a:p>
            <a:pPr marL="0" indent="0">
              <a:buNone/>
            </a:pPr>
            <a:r>
              <a:rPr lang="en-GB" dirty="0"/>
              <a:t>	</a:t>
            </a:r>
            <a:r>
              <a:rPr lang="en-GB" dirty="0" smtClean="0"/>
              <a:t>		</a:t>
            </a:r>
            <a:r>
              <a:rPr lang="en-GB" dirty="0"/>
              <a:t> </a:t>
            </a:r>
            <a:r>
              <a:rPr lang="en-GB" dirty="0" smtClean="0"/>
              <a:t>       </a:t>
            </a:r>
            <a:r>
              <a:rPr lang="en-GB" u="sng" dirty="0" smtClean="0"/>
              <a:t>     2    0       9      1 </a:t>
            </a:r>
            <a:endParaRPr lang="en-GB" u="sng" dirty="0"/>
          </a:p>
          <a:p>
            <a:pPr marL="0" indent="0">
              <a:buNone/>
            </a:pPr>
            <a:r>
              <a:rPr lang="en-GB" dirty="0"/>
              <a:t>            </a:t>
            </a:r>
          </a:p>
        </p:txBody>
      </p:sp>
      <p:cxnSp>
        <p:nvCxnSpPr>
          <p:cNvPr id="6" name="Straight Arrow Connector 5"/>
          <p:cNvCxnSpPr/>
          <p:nvPr/>
        </p:nvCxnSpPr>
        <p:spPr>
          <a:xfrm flipH="1">
            <a:off x="5500468" y="3868615"/>
            <a:ext cx="2419644" cy="3115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5106572" y="4332849"/>
            <a:ext cx="295422" cy="18288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1842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Activity 7 </a:t>
            </a:r>
            <a:endParaRPr lang="en-GB" dirty="0"/>
          </a:p>
        </p:txBody>
      </p:sp>
      <p:sp>
        <p:nvSpPr>
          <p:cNvPr id="3" name="Content Placeholder 2"/>
          <p:cNvSpPr>
            <a:spLocks noGrp="1"/>
          </p:cNvSpPr>
          <p:nvPr>
            <p:ph idx="1"/>
          </p:nvPr>
        </p:nvSpPr>
        <p:spPr>
          <a:xfrm>
            <a:off x="838200" y="1434905"/>
            <a:ext cx="10515600" cy="4742058"/>
          </a:xfrm>
        </p:spPr>
        <p:txBody>
          <a:bodyPr>
            <a:normAutofit/>
          </a:bodyPr>
          <a:lstStyle/>
          <a:p>
            <a:r>
              <a:rPr lang="en-GB" dirty="0" smtClean="0"/>
              <a:t>To consolidate subtraction of money.</a:t>
            </a:r>
          </a:p>
          <a:p>
            <a:pPr marL="0" indent="0">
              <a:buNone/>
            </a:pPr>
            <a:r>
              <a:rPr lang="en-GB" sz="2400" dirty="0" smtClean="0"/>
              <a:t>As yesterday but we are now dealing with money and this is a real life skill. Ensure you carefully set the numbers out in columns and always put your decimal in place first. Be careful if you have to exchange across more than one column e.g. – £250.03 – £128.47 =</a:t>
            </a:r>
          </a:p>
          <a:p>
            <a:pPr marL="0" indent="0">
              <a:buNone/>
            </a:pPr>
            <a:r>
              <a:rPr lang="en-GB" dirty="0"/>
              <a:t> </a:t>
            </a:r>
            <a:r>
              <a:rPr lang="en-GB" dirty="0" smtClean="0"/>
              <a:t>                                                 H	T     U       .     t        h</a:t>
            </a:r>
          </a:p>
          <a:p>
            <a:pPr marL="0" indent="0">
              <a:buNone/>
            </a:pPr>
            <a:r>
              <a:rPr lang="en-GB" sz="2000" dirty="0" smtClean="0"/>
              <a:t>We had to go right across			  </a:t>
            </a:r>
            <a:r>
              <a:rPr lang="en-GB" dirty="0" smtClean="0">
                <a:solidFill>
                  <a:srgbClr val="FF0000"/>
                </a:solidFill>
              </a:rPr>
              <a:t>4     9              9</a:t>
            </a:r>
          </a:p>
          <a:p>
            <a:pPr marL="0" indent="0">
              <a:buNone/>
            </a:pPr>
            <a:r>
              <a:rPr lang="en-GB" sz="2000" dirty="0" smtClean="0"/>
              <a:t>to the 5 to start exchanging</a:t>
            </a:r>
            <a:r>
              <a:rPr lang="en-GB" dirty="0" smtClean="0"/>
              <a:t>	      2    5    </a:t>
            </a:r>
            <a:r>
              <a:rPr lang="en-GB" sz="2400" dirty="0" smtClean="0">
                <a:solidFill>
                  <a:srgbClr val="FF0000"/>
                </a:solidFill>
              </a:rPr>
              <a:t>1</a:t>
            </a:r>
            <a:r>
              <a:rPr lang="en-GB" dirty="0" smtClean="0"/>
              <a:t>0      .     </a:t>
            </a:r>
            <a:r>
              <a:rPr lang="en-GB" sz="2400" dirty="0" smtClean="0">
                <a:solidFill>
                  <a:srgbClr val="FF0000"/>
                </a:solidFill>
              </a:rPr>
              <a:t>1</a:t>
            </a:r>
            <a:r>
              <a:rPr lang="en-GB" dirty="0" smtClean="0"/>
              <a:t>0     </a:t>
            </a:r>
            <a:r>
              <a:rPr lang="en-GB" sz="2400" dirty="0" smtClean="0">
                <a:solidFill>
                  <a:srgbClr val="FF0000"/>
                </a:solidFill>
              </a:rPr>
              <a:t>1</a:t>
            </a:r>
            <a:r>
              <a:rPr lang="en-GB" dirty="0" smtClean="0"/>
              <a:t>3	</a:t>
            </a:r>
          </a:p>
          <a:p>
            <a:pPr marL="0" indent="0">
              <a:buNone/>
            </a:pPr>
            <a:r>
              <a:rPr lang="en-GB" dirty="0"/>
              <a:t>	</a:t>
            </a:r>
            <a:r>
              <a:rPr lang="en-GB" dirty="0" smtClean="0"/>
              <a:t>			</a:t>
            </a:r>
            <a:r>
              <a:rPr lang="en-GB" u="sng" dirty="0" smtClean="0"/>
              <a:t>-    1     2     8       .       4      7</a:t>
            </a:r>
          </a:p>
          <a:p>
            <a:pPr marL="0" indent="0">
              <a:buNone/>
            </a:pPr>
            <a:r>
              <a:rPr lang="en-GB" dirty="0"/>
              <a:t> </a:t>
            </a:r>
            <a:r>
              <a:rPr lang="en-GB" dirty="0" smtClean="0"/>
              <a:t>                                             </a:t>
            </a:r>
            <a:r>
              <a:rPr lang="en-GB" u="sng" dirty="0" smtClean="0"/>
              <a:t>     1    2     1       .        5     6  </a:t>
            </a:r>
            <a:r>
              <a:rPr lang="en-GB" dirty="0" smtClean="0"/>
              <a:t>			 </a:t>
            </a:r>
            <a:endParaRPr lang="en-GB" dirty="0"/>
          </a:p>
        </p:txBody>
      </p:sp>
      <p:cxnSp>
        <p:nvCxnSpPr>
          <p:cNvPr id="5" name="Straight Connector 4"/>
          <p:cNvCxnSpPr/>
          <p:nvPr/>
        </p:nvCxnSpPr>
        <p:spPr>
          <a:xfrm flipV="1">
            <a:off x="5542671" y="4529797"/>
            <a:ext cx="267286" cy="225083"/>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6096000" y="4459458"/>
            <a:ext cx="365760" cy="36576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7373816" y="4431323"/>
            <a:ext cx="365760" cy="3657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530991" y="4431323"/>
            <a:ext cx="184286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5767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Activity 8</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To solve one and two step word problems involving subtraction and addition.</a:t>
            </a:r>
          </a:p>
          <a:p>
            <a:endParaRPr lang="en-GB" dirty="0"/>
          </a:p>
          <a:p>
            <a:pPr marL="0" indent="0">
              <a:buNone/>
            </a:pPr>
            <a:r>
              <a:rPr lang="en-GB" dirty="0" smtClean="0"/>
              <a:t>Look at the questions in the work pack - </a:t>
            </a:r>
          </a:p>
          <a:p>
            <a:endParaRPr lang="en-GB" dirty="0"/>
          </a:p>
          <a:p>
            <a:pPr>
              <a:buFont typeface="Wingdings" panose="05000000000000000000" pitchFamily="2" charset="2"/>
              <a:buChar char="Ø"/>
            </a:pPr>
            <a:r>
              <a:rPr lang="en-GB" dirty="0" smtClean="0"/>
              <a:t>Remember to read the question carefully twice and highlight the information.</a:t>
            </a:r>
          </a:p>
          <a:p>
            <a:pPr>
              <a:buFont typeface="Wingdings" panose="05000000000000000000" pitchFamily="2" charset="2"/>
              <a:buChar char="Ø"/>
            </a:pPr>
            <a:r>
              <a:rPr lang="en-GB" dirty="0" smtClean="0"/>
              <a:t>Jot down what method or methods you will be using.</a:t>
            </a:r>
          </a:p>
          <a:p>
            <a:pPr>
              <a:buFont typeface="Wingdings" panose="05000000000000000000" pitchFamily="2" charset="2"/>
              <a:buChar char="Ø"/>
            </a:pPr>
            <a:r>
              <a:rPr lang="en-GB" dirty="0" smtClean="0"/>
              <a:t>Carefully solve the problem using the correct methods.</a:t>
            </a:r>
          </a:p>
          <a:p>
            <a:pPr>
              <a:buFont typeface="Wingdings" panose="05000000000000000000" pitchFamily="2" charset="2"/>
              <a:buChar char="Ø"/>
            </a:pPr>
            <a:r>
              <a:rPr lang="en-GB" dirty="0" smtClean="0"/>
              <a:t>Then carefully check through your answer.</a:t>
            </a:r>
            <a:endParaRPr lang="en-GB" dirty="0"/>
          </a:p>
        </p:txBody>
      </p:sp>
    </p:spTree>
    <p:extLst>
      <p:ext uri="{BB962C8B-B14F-4D97-AF65-F5344CB8AC3E}">
        <p14:creationId xmlns:p14="http://schemas.microsoft.com/office/powerpoint/2010/main" val="13999007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627</Words>
  <Application>Microsoft Office PowerPoint</Application>
  <PresentationFormat>Widescreen</PresentationFormat>
  <Paragraphs>79</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Office Theme</vt:lpstr>
      <vt:lpstr>PowerPoint Presentation</vt:lpstr>
      <vt:lpstr>Activity 1</vt:lpstr>
      <vt:lpstr>Activity 2 </vt:lpstr>
      <vt:lpstr>Activity 3</vt:lpstr>
      <vt:lpstr>Activity 4 – Can you work out the missing digits</vt:lpstr>
      <vt:lpstr>Activity 5 – to consolidate mental addition and written addition.</vt:lpstr>
      <vt:lpstr>Activity 6</vt:lpstr>
      <vt:lpstr>Activity 7 </vt:lpstr>
      <vt:lpstr>Activity 8</vt:lpstr>
      <vt:lpstr>Activity 9   To consolidate knowledge of addition and subtraction language.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Swan</dc:creator>
  <cp:lastModifiedBy>Tina Murphy</cp:lastModifiedBy>
  <cp:revision>20</cp:revision>
  <dcterms:created xsi:type="dcterms:W3CDTF">2020-04-20T09:21:32Z</dcterms:created>
  <dcterms:modified xsi:type="dcterms:W3CDTF">2020-04-24T13:38:20Z</dcterms:modified>
</cp:coreProperties>
</file>