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91" autoAdjust="0"/>
    <p:restoredTop sz="94660"/>
  </p:normalViewPr>
  <p:slideViewPr>
    <p:cSldViewPr snapToGrid="0">
      <p:cViewPr varScale="1">
        <p:scale>
          <a:sx n="67" d="100"/>
          <a:sy n="67" d="100"/>
        </p:scale>
        <p:origin x="7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4/21/2020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s_HYKelQG6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a:t>T</a:t>
            </a:r>
            <a:r>
              <a:rPr lang="en-GB" cap="none" dirty="0" smtClean="0"/>
              <a:t>he shopping basket</a:t>
            </a:r>
            <a:endParaRPr lang="en-GB" cap="none" dirty="0"/>
          </a:p>
        </p:txBody>
      </p:sp>
      <p:sp>
        <p:nvSpPr>
          <p:cNvPr id="3" name="Subtitle 2"/>
          <p:cNvSpPr>
            <a:spLocks noGrp="1"/>
          </p:cNvSpPr>
          <p:nvPr>
            <p:ph type="subTitle" idx="1"/>
          </p:nvPr>
        </p:nvSpPr>
        <p:spPr/>
        <p:txBody>
          <a:bodyPr/>
          <a:lstStyle/>
          <a:p>
            <a:r>
              <a:rPr lang="en-GB" dirty="0" smtClean="0">
                <a:effectLst>
                  <a:glow rad="38100">
                    <a:schemeClr val="bg1">
                      <a:lumMod val="50000"/>
                      <a:lumOff val="50000"/>
                      <a:alpha val="20000"/>
                    </a:schemeClr>
                  </a:glow>
                </a:effectLst>
              </a:rPr>
              <a:t>Reception class</a:t>
            </a:r>
            <a:endParaRPr lang="en-GB"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2311059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C</a:t>
            </a:r>
            <a:r>
              <a:rPr lang="en-GB" cap="none" dirty="0" smtClean="0"/>
              <a:t>lick on the picture below to listen to the story.</a:t>
            </a:r>
            <a:endParaRPr lang="en-GB" cap="none" dirty="0"/>
          </a:p>
        </p:txBody>
      </p:sp>
      <p:pic>
        <p:nvPicPr>
          <p:cNvPr id="1026" name="Picture 2" descr="ICT focussed book titles for imaginative and factual play">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65725" y="3309937"/>
            <a:ext cx="18573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853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105989"/>
            <a:ext cx="8676222" cy="3200400"/>
          </a:xfrm>
        </p:spPr>
        <p:txBody>
          <a:bodyPr>
            <a:normAutofit fontScale="90000"/>
          </a:bodyPr>
          <a:lstStyle/>
          <a:p>
            <a:pPr algn="l"/>
            <a:r>
              <a:rPr lang="en-GB" sz="2700" cap="none" dirty="0">
                <a:latin typeface="SassoonPrimaryInfant" panose="00000400000000000000" pitchFamily="2" charset="0"/>
              </a:rPr>
              <a:t>S</a:t>
            </a:r>
            <a:r>
              <a:rPr lang="en-GB" sz="2700" cap="none" dirty="0" smtClean="0">
                <a:latin typeface="SassoonPrimaryInfant" panose="00000400000000000000" pitchFamily="2" charset="0"/>
              </a:rPr>
              <a:t>tephen went to the shops.  To help him remember what he needed to buy he could have made a shopping list. A list is where we put the words underneath each other, not in a line next to each other, like this:</a:t>
            </a:r>
            <a:r>
              <a:rPr lang="en-GB" sz="3200" cap="none" dirty="0" smtClean="0">
                <a:latin typeface="SassoonPrimaryInfant" panose="00000400000000000000" pitchFamily="2" charset="0"/>
              </a:rPr>
              <a:t/>
            </a:r>
            <a:br>
              <a:rPr lang="en-GB" sz="3200" cap="none" dirty="0" smtClean="0">
                <a:latin typeface="SassoonPrimaryInfant" panose="00000400000000000000" pitchFamily="2" charset="0"/>
              </a:rPr>
            </a:br>
            <a:r>
              <a:rPr lang="en-GB" sz="3200" u="sng" cap="none" dirty="0" smtClean="0">
                <a:solidFill>
                  <a:srgbClr val="00B0F0"/>
                </a:solidFill>
                <a:latin typeface="SassoonPrimaryInfant" panose="00000400000000000000" pitchFamily="2" charset="0"/>
              </a:rPr>
              <a:t>Shopping list</a:t>
            </a:r>
            <a:r>
              <a:rPr lang="en-GB" sz="3200" cap="none" dirty="0" smtClean="0">
                <a:latin typeface="SassoonPrimaryInfant" panose="00000400000000000000" pitchFamily="2" charset="0"/>
              </a:rPr>
              <a:t/>
            </a:r>
            <a:br>
              <a:rPr lang="en-GB" sz="3200" cap="none" dirty="0" smtClean="0">
                <a:latin typeface="SassoonPrimaryInfant" panose="00000400000000000000" pitchFamily="2" charset="0"/>
              </a:rPr>
            </a:br>
            <a:r>
              <a:rPr lang="en-GB" sz="3200" cap="none" dirty="0" smtClean="0">
                <a:solidFill>
                  <a:srgbClr val="00B0F0"/>
                </a:solidFill>
                <a:latin typeface="SassoonPrimaryInfant" panose="00000400000000000000" pitchFamily="2" charset="0"/>
              </a:rPr>
              <a:t>peas</a:t>
            </a:r>
            <a:br>
              <a:rPr lang="en-GB" sz="3200" cap="none" dirty="0" smtClean="0">
                <a:solidFill>
                  <a:srgbClr val="00B0F0"/>
                </a:solidFill>
                <a:latin typeface="SassoonPrimaryInfant" panose="00000400000000000000" pitchFamily="2" charset="0"/>
              </a:rPr>
            </a:br>
            <a:r>
              <a:rPr lang="en-GB" sz="3200" cap="none" dirty="0" smtClean="0">
                <a:solidFill>
                  <a:srgbClr val="00B0F0"/>
                </a:solidFill>
                <a:latin typeface="SassoonPrimaryInfant" panose="00000400000000000000" pitchFamily="2" charset="0"/>
              </a:rPr>
              <a:t>carrots</a:t>
            </a:r>
            <a:br>
              <a:rPr lang="en-GB" sz="3200" cap="none" dirty="0" smtClean="0">
                <a:solidFill>
                  <a:srgbClr val="00B0F0"/>
                </a:solidFill>
                <a:latin typeface="SassoonPrimaryInfant" panose="00000400000000000000" pitchFamily="2" charset="0"/>
              </a:rPr>
            </a:br>
            <a:r>
              <a:rPr lang="en-GB" sz="3200" cap="none" dirty="0" smtClean="0">
                <a:solidFill>
                  <a:srgbClr val="00B0F0"/>
                </a:solidFill>
                <a:latin typeface="SassoonPrimaryInfant" panose="00000400000000000000" pitchFamily="2" charset="0"/>
              </a:rPr>
              <a:t>chips</a:t>
            </a:r>
            <a:br>
              <a:rPr lang="en-GB" sz="3200" cap="none" dirty="0" smtClean="0">
                <a:solidFill>
                  <a:srgbClr val="00B0F0"/>
                </a:solidFill>
                <a:latin typeface="SassoonPrimaryInfant" panose="00000400000000000000" pitchFamily="2" charset="0"/>
              </a:rPr>
            </a:br>
            <a:r>
              <a:rPr lang="en-GB" sz="3200" cap="none" dirty="0" smtClean="0">
                <a:solidFill>
                  <a:srgbClr val="00B0F0"/>
                </a:solidFill>
                <a:latin typeface="SassoonPrimaryInfant" panose="00000400000000000000" pitchFamily="2" charset="0"/>
              </a:rPr>
              <a:t>pizza</a:t>
            </a:r>
            <a:endParaRPr lang="en-GB" sz="3200" cap="none" dirty="0">
              <a:solidFill>
                <a:srgbClr val="00B0F0"/>
              </a:solidFill>
              <a:latin typeface="SassoonPrimaryInfant" panose="00000400000000000000" pitchFamily="2" charset="0"/>
            </a:endParaRPr>
          </a:p>
        </p:txBody>
      </p:sp>
      <p:sp>
        <p:nvSpPr>
          <p:cNvPr id="4" name="TextBox 3"/>
          <p:cNvSpPr txBox="1"/>
          <p:nvPr/>
        </p:nvSpPr>
        <p:spPr>
          <a:xfrm>
            <a:off x="1750423" y="4637314"/>
            <a:ext cx="8660674" cy="1631216"/>
          </a:xfrm>
          <a:prstGeom prst="rect">
            <a:avLst/>
          </a:prstGeom>
          <a:noFill/>
        </p:spPr>
        <p:txBody>
          <a:bodyPr wrap="square" rtlCol="0">
            <a:spAutoFit/>
          </a:bodyPr>
          <a:lstStyle/>
          <a:p>
            <a:r>
              <a:rPr lang="en-GB" sz="2000" dirty="0" smtClean="0">
                <a:latin typeface="SassoonPrimaryInfant" panose="00000400000000000000" pitchFamily="2" charset="0"/>
              </a:rPr>
              <a:t>Activity:</a:t>
            </a:r>
          </a:p>
          <a:p>
            <a:r>
              <a:rPr lang="en-GB" sz="2000" dirty="0" smtClean="0">
                <a:latin typeface="SassoonPrimaryInfant" panose="00000400000000000000" pitchFamily="2" charset="0"/>
              </a:rPr>
              <a:t>Listen again to the story and write a shopping list for Stephen using the sheet from the pack.  Think about your sounds and how you can write those.  You can draw numbers for the amount of things he needs to buy.  </a:t>
            </a:r>
          </a:p>
          <a:p>
            <a:r>
              <a:rPr lang="en-GB" sz="2000" dirty="0" smtClean="0">
                <a:latin typeface="SassoonPrimaryInfant" panose="00000400000000000000" pitchFamily="2" charset="0"/>
              </a:rPr>
              <a:t>Make sure you put your words underneath each other so that it looks like a list.</a:t>
            </a:r>
          </a:p>
        </p:txBody>
      </p:sp>
    </p:spTree>
    <p:extLst>
      <p:ext uri="{BB962C8B-B14F-4D97-AF65-F5344CB8AC3E}">
        <p14:creationId xmlns:p14="http://schemas.microsoft.com/office/powerpoint/2010/main" val="167323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cap="none" dirty="0" smtClean="0">
                <a:latin typeface="SassoonPrimaryInfant" panose="00000400000000000000" pitchFamily="2" charset="0"/>
              </a:rPr>
              <a:t/>
            </a:r>
            <a:br>
              <a:rPr lang="en-GB" sz="2000" cap="none" dirty="0" smtClean="0">
                <a:latin typeface="SassoonPrimaryInfant" panose="00000400000000000000" pitchFamily="2" charset="0"/>
              </a:rPr>
            </a:br>
            <a:r>
              <a:rPr lang="en-GB" sz="2000" cap="none" dirty="0" smtClean="0">
                <a:latin typeface="SassoonPrimaryInfant" panose="00000400000000000000" pitchFamily="2" charset="0"/>
              </a:rPr>
              <a:t>Activity: </a:t>
            </a:r>
            <a:br>
              <a:rPr lang="en-GB" sz="2000" cap="none" dirty="0" smtClean="0">
                <a:latin typeface="SassoonPrimaryInfant" panose="00000400000000000000" pitchFamily="2" charset="0"/>
              </a:rPr>
            </a:br>
            <a:r>
              <a:rPr lang="en-GB" sz="2000" cap="none" dirty="0" smtClean="0">
                <a:latin typeface="SassoonPrimaryInfant" panose="00000400000000000000" pitchFamily="2" charset="0"/>
              </a:rPr>
              <a:t>I would like you to think about a different list you might like to make.  It could be a shopping list for when you go shopping to the supermarket, or it could be a different kind of list.  It could be a list of the things you would like to buy from a toy shop, or a list of things you would have to buy for a baby… it can be your special list….</a:t>
            </a:r>
            <a:endParaRPr lang="en-GB" sz="2000" cap="none" dirty="0">
              <a:latin typeface="SassoonPrimaryInfant" panose="00000400000000000000" pitchFamily="2" charset="0"/>
            </a:endParaRPr>
          </a:p>
        </p:txBody>
      </p:sp>
      <p:pic>
        <p:nvPicPr>
          <p:cNvPr id="2050" name="Picture 2" descr="Baby shopping list cartoon kids stickers of toys Vecto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297" y="317444"/>
            <a:ext cx="4311922" cy="65405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1411" y="3788229"/>
            <a:ext cx="4945880" cy="2308324"/>
          </a:xfrm>
          <a:prstGeom prst="rect">
            <a:avLst/>
          </a:prstGeom>
          <a:noFill/>
        </p:spPr>
        <p:txBody>
          <a:bodyPr wrap="square" rtlCol="0">
            <a:spAutoFit/>
          </a:bodyPr>
          <a:lstStyle/>
          <a:p>
            <a:r>
              <a:rPr lang="en-GB" dirty="0">
                <a:latin typeface="SassoonPrimaryInfant" panose="00000400000000000000" pitchFamily="2" charset="0"/>
              </a:rPr>
              <a:t>R</a:t>
            </a:r>
            <a:r>
              <a:rPr lang="en-GB" dirty="0" smtClean="0">
                <a:latin typeface="SassoonPrimaryInfant" panose="00000400000000000000" pitchFamily="2" charset="0"/>
              </a:rPr>
              <a:t>emember to write the things underneath each other so it looks like a list.</a:t>
            </a:r>
          </a:p>
          <a:p>
            <a:r>
              <a:rPr lang="en-GB" dirty="0" smtClean="0">
                <a:latin typeface="SassoonPrimaryInfant" panose="00000400000000000000" pitchFamily="2" charset="0"/>
              </a:rPr>
              <a:t>Sometimes in a list we put dots next to each new thing or numbers.</a:t>
            </a:r>
          </a:p>
          <a:p>
            <a:r>
              <a:rPr lang="en-GB" dirty="0" smtClean="0">
                <a:latin typeface="SassoonPrimaryInfant" panose="00000400000000000000" pitchFamily="2" charset="0"/>
              </a:rPr>
              <a:t>Use the sheet in the pack to make your special list.  You can decorate it if you would like to by drawing some of the things you put on it around the outside.</a:t>
            </a:r>
            <a:endParaRPr lang="en-GB" dirty="0"/>
          </a:p>
        </p:txBody>
      </p:sp>
    </p:spTree>
    <p:extLst>
      <p:ext uri="{BB962C8B-B14F-4D97-AF65-F5344CB8AC3E}">
        <p14:creationId xmlns:p14="http://schemas.microsoft.com/office/powerpoint/2010/main" val="301186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urved Connector 11"/>
          <p:cNvCxnSpPr/>
          <p:nvPr/>
        </p:nvCxnSpPr>
        <p:spPr>
          <a:xfrm>
            <a:off x="2103120" y="783771"/>
            <a:ext cx="7876903" cy="2717075"/>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a:off x="2103120" y="1188720"/>
            <a:ext cx="6910251" cy="2697480"/>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81749" y="2462052"/>
            <a:ext cx="1828800" cy="646331"/>
          </a:xfrm>
          <a:prstGeom prst="rect">
            <a:avLst/>
          </a:prstGeom>
          <a:noFill/>
        </p:spPr>
        <p:txBody>
          <a:bodyPr wrap="square" rtlCol="0">
            <a:spAutoFit/>
          </a:bodyPr>
          <a:lstStyle/>
          <a:p>
            <a:r>
              <a:rPr lang="en-GB" dirty="0" smtClean="0"/>
              <a:t>Stephen’s house</a:t>
            </a:r>
            <a:endParaRPr lang="en-GB" dirty="0"/>
          </a:p>
        </p:txBody>
      </p:sp>
      <p:pic>
        <p:nvPicPr>
          <p:cNvPr id="3074" name="Picture 2" descr="https://thumbs.dreamstime.com/b/typical-british-house-hastings-historic-coastal-town-county-east-sussex-england-726067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3371" y="3161211"/>
            <a:ext cx="1947545" cy="12975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se4.mm.bing.net/th?id=OIP.HHAaLdPw_9uMwhNS8etaWwHaE8&amp;pid=Api&amp;P=0&amp;w=274&amp;h=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00" y="678115"/>
            <a:ext cx="2609850" cy="17430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19571" y="264034"/>
            <a:ext cx="1267483" cy="369332"/>
          </a:xfrm>
          <a:prstGeom prst="rect">
            <a:avLst/>
          </a:prstGeom>
          <a:noFill/>
        </p:spPr>
        <p:txBody>
          <a:bodyPr wrap="square" rtlCol="0">
            <a:spAutoFit/>
          </a:bodyPr>
          <a:lstStyle/>
          <a:p>
            <a:r>
              <a:rPr lang="en-GB" dirty="0" smtClean="0"/>
              <a:t>The shop</a:t>
            </a:r>
            <a:endParaRPr lang="en-GB" dirty="0"/>
          </a:p>
        </p:txBody>
      </p:sp>
      <p:sp>
        <p:nvSpPr>
          <p:cNvPr id="18" name="TextBox 17"/>
          <p:cNvSpPr txBox="1"/>
          <p:nvPr/>
        </p:nvSpPr>
        <p:spPr>
          <a:xfrm>
            <a:off x="399003" y="3526971"/>
            <a:ext cx="7360333" cy="2677656"/>
          </a:xfrm>
          <a:prstGeom prst="rect">
            <a:avLst/>
          </a:prstGeom>
          <a:noFill/>
        </p:spPr>
        <p:txBody>
          <a:bodyPr wrap="square" rtlCol="0">
            <a:spAutoFit/>
          </a:bodyPr>
          <a:lstStyle/>
          <a:p>
            <a:r>
              <a:rPr lang="en-GB" sz="2400" dirty="0" smtClean="0">
                <a:latin typeface="SassoonPrimaryInfant" panose="00000400000000000000" pitchFamily="2" charset="0"/>
              </a:rPr>
              <a:t>Activity:</a:t>
            </a:r>
          </a:p>
          <a:p>
            <a:r>
              <a:rPr lang="en-GB" sz="2400" dirty="0" smtClean="0">
                <a:latin typeface="SassoonPrimaryInfant" panose="00000400000000000000" pitchFamily="2" charset="0"/>
              </a:rPr>
              <a:t>Think about all of the things Stephen passes on his way home from the shop.  </a:t>
            </a:r>
          </a:p>
          <a:p>
            <a:r>
              <a:rPr lang="en-GB" sz="2400" dirty="0" smtClean="0">
                <a:latin typeface="SassoonPrimaryInfant" panose="00000400000000000000" pitchFamily="2" charset="0"/>
              </a:rPr>
              <a:t>Can you draw these on the map in your pack and label them?</a:t>
            </a:r>
          </a:p>
          <a:p>
            <a:r>
              <a:rPr lang="en-GB" sz="2400" dirty="0" smtClean="0">
                <a:latin typeface="SassoonPrimaryInfant" panose="00000400000000000000" pitchFamily="2" charset="0"/>
              </a:rPr>
              <a:t>You might want to make your own map too and label some of the things you might see or meet.</a:t>
            </a:r>
            <a:endParaRPr lang="en-GB" sz="2400" dirty="0">
              <a:latin typeface="SassoonPrimaryInfant" panose="00000400000000000000" pitchFamily="2" charset="0"/>
            </a:endParaRPr>
          </a:p>
        </p:txBody>
      </p:sp>
    </p:spTree>
    <p:extLst>
      <p:ext uri="{BB962C8B-B14F-4D97-AF65-F5344CB8AC3E}">
        <p14:creationId xmlns:p14="http://schemas.microsoft.com/office/powerpoint/2010/main" val="136414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cap="none" dirty="0">
                <a:effectLst>
                  <a:glow rad="38100">
                    <a:schemeClr val="bg1">
                      <a:lumMod val="65000"/>
                      <a:lumOff val="35000"/>
                      <a:alpha val="50000"/>
                    </a:schemeClr>
                  </a:glow>
                </a:effectLst>
                <a:latin typeface="SassoonPrimaryInfant" panose="00000400000000000000" pitchFamily="2" charset="0"/>
              </a:rPr>
              <a:t>S</a:t>
            </a:r>
            <a:r>
              <a:rPr lang="en-GB" cap="none" dirty="0" smtClean="0">
                <a:effectLst>
                  <a:glow rad="38100">
                    <a:schemeClr val="bg1">
                      <a:lumMod val="65000"/>
                      <a:lumOff val="35000"/>
                      <a:alpha val="50000"/>
                    </a:schemeClr>
                  </a:glow>
                </a:effectLst>
                <a:latin typeface="SassoonPrimaryInfant" panose="00000400000000000000" pitchFamily="2" charset="0"/>
              </a:rPr>
              <a:t>tephen meets lots of animals on his way back from the shops who all want different things from him.  </a:t>
            </a:r>
            <a:endParaRPr lang="en-GB" cap="none" dirty="0">
              <a:effectLst>
                <a:glow rad="38100">
                  <a:schemeClr val="bg1">
                    <a:lumMod val="65000"/>
                    <a:lumOff val="35000"/>
                    <a:alpha val="50000"/>
                  </a:schemeClr>
                </a:glow>
              </a:effectLst>
              <a:latin typeface="SassoonPrimaryInfant" panose="00000400000000000000" pitchFamily="2" charset="0"/>
            </a:endParaRPr>
          </a:p>
        </p:txBody>
      </p:sp>
      <p:sp>
        <p:nvSpPr>
          <p:cNvPr id="4" name="TextBox 3"/>
          <p:cNvSpPr txBox="1"/>
          <p:nvPr/>
        </p:nvSpPr>
        <p:spPr>
          <a:xfrm>
            <a:off x="1751012" y="4429125"/>
            <a:ext cx="9293226" cy="2092881"/>
          </a:xfrm>
          <a:prstGeom prst="rect">
            <a:avLst/>
          </a:prstGeom>
          <a:noFill/>
        </p:spPr>
        <p:txBody>
          <a:bodyPr wrap="square" rtlCol="0">
            <a:spAutoFit/>
          </a:bodyPr>
          <a:lstStyle/>
          <a:p>
            <a:r>
              <a:rPr lang="en-GB" sz="2800" dirty="0" smtClean="0">
                <a:latin typeface="SassoonPrimaryInfant" panose="00000400000000000000" pitchFamily="2" charset="0"/>
              </a:rPr>
              <a:t>Activity:</a:t>
            </a:r>
          </a:p>
          <a:p>
            <a:r>
              <a:rPr lang="en-GB" sz="2800" dirty="0" smtClean="0">
                <a:latin typeface="SassoonPrimaryInfant" panose="00000400000000000000" pitchFamily="2" charset="0"/>
              </a:rPr>
              <a:t>Look at the speech bubbles next to the animals Stephen meets.  What do they say?  Can you write sentences or words to show what they ask for?  </a:t>
            </a:r>
          </a:p>
          <a:p>
            <a:endParaRPr lang="en-GB" dirty="0"/>
          </a:p>
        </p:txBody>
      </p:sp>
    </p:spTree>
    <p:extLst>
      <p:ext uri="{BB962C8B-B14F-4D97-AF65-F5344CB8AC3E}">
        <p14:creationId xmlns:p14="http://schemas.microsoft.com/office/powerpoint/2010/main" val="428851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cap="none" dirty="0">
                <a:latin typeface="SassoonPrimaryInfant" panose="00000400000000000000" pitchFamily="2" charset="0"/>
              </a:rPr>
              <a:t>W</a:t>
            </a:r>
            <a:r>
              <a:rPr lang="en-GB" cap="none" dirty="0" smtClean="0">
                <a:latin typeface="SassoonPrimaryInfant" panose="00000400000000000000" pitchFamily="2" charset="0"/>
              </a:rPr>
              <a:t>hen </a:t>
            </a:r>
            <a:r>
              <a:rPr lang="en-GB" cap="none" dirty="0">
                <a:latin typeface="SassoonPrimaryInfant" panose="00000400000000000000" pitchFamily="2" charset="0"/>
              </a:rPr>
              <a:t>S</a:t>
            </a:r>
            <a:r>
              <a:rPr lang="en-GB" cap="none" dirty="0" smtClean="0">
                <a:latin typeface="SassoonPrimaryInfant" panose="00000400000000000000" pitchFamily="2" charset="0"/>
              </a:rPr>
              <a:t>tephen is on his way back from the shops he meets lots of interesting creatures.  I wonder who was your favourite?  I wonder what you would like to meet on your way home?  It could be a dinosaur, or a mermaid, or a lion….. or anything you would like!</a:t>
            </a:r>
            <a:endParaRPr lang="en-GB" cap="none" dirty="0">
              <a:latin typeface="SassoonPrimaryInfant" panose="00000400000000000000" pitchFamily="2" charset="0"/>
            </a:endParaRPr>
          </a:p>
        </p:txBody>
      </p:sp>
      <p:sp>
        <p:nvSpPr>
          <p:cNvPr id="5" name="TextBox 4"/>
          <p:cNvSpPr txBox="1"/>
          <p:nvPr/>
        </p:nvSpPr>
        <p:spPr>
          <a:xfrm>
            <a:off x="1141412" y="3892731"/>
            <a:ext cx="9792199" cy="1938992"/>
          </a:xfrm>
          <a:prstGeom prst="rect">
            <a:avLst/>
          </a:prstGeom>
          <a:noFill/>
        </p:spPr>
        <p:txBody>
          <a:bodyPr wrap="square" rtlCol="0">
            <a:spAutoFit/>
          </a:bodyPr>
          <a:lstStyle/>
          <a:p>
            <a:r>
              <a:rPr lang="en-GB" sz="2400" dirty="0" smtClean="0">
                <a:latin typeface="SassoonPrimaryInfant" panose="00000400000000000000" pitchFamily="2" charset="0"/>
              </a:rPr>
              <a:t>Activity:</a:t>
            </a:r>
          </a:p>
          <a:p>
            <a:r>
              <a:rPr lang="en-GB" sz="2400" dirty="0" smtClean="0">
                <a:latin typeface="SassoonPrimaryInfant" panose="00000400000000000000" pitchFamily="2" charset="0"/>
              </a:rPr>
              <a:t>I would like you to think about up to 3 creatures/animals you might meet on your way back from the shops.  What did they want from you?  What did you give them?  Draw your creatures in the box and write some sentences to explain what happened when you met them.</a:t>
            </a:r>
          </a:p>
        </p:txBody>
      </p:sp>
    </p:spTree>
    <p:extLst>
      <p:ext uri="{BB962C8B-B14F-4D97-AF65-F5344CB8AC3E}">
        <p14:creationId xmlns:p14="http://schemas.microsoft.com/office/powerpoint/2010/main" val="2498616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TM03457485[[fn=Mesh]]</Template>
  <TotalTime>297</TotalTime>
  <Words>413</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SassoonPrimaryInfant</vt:lpstr>
      <vt:lpstr>Mesh</vt:lpstr>
      <vt:lpstr>The shopping basket</vt:lpstr>
      <vt:lpstr>Click on the picture below to listen to the story.</vt:lpstr>
      <vt:lpstr>Stephen went to the shops.  To help him remember what he needed to buy he could have made a shopping list. A list is where we put the words underneath each other, not in a line next to each other, like this: Shopping list peas carrots chips pizza</vt:lpstr>
      <vt:lpstr> Activity:  I would like you to think about a different list you might like to make.  It could be a shopping list for when you go shopping to the supermarket, or it could be a different kind of list.  It could be a list of the things you would like to buy from a toy shop, or a list of things you would have to buy for a baby… it can be your special list….</vt:lpstr>
      <vt:lpstr>PowerPoint Presentation</vt:lpstr>
      <vt:lpstr>Stephen meets lots of animals on his way back from the shops who all want different things from him.  </vt:lpstr>
      <vt:lpstr>When Stephen is on his way back from the shops he meets lots of interesting creatures.  I wonder who was your favourite?  I wonder what you would like to meet on your way home?  It could be a dinosaur, or a mermaid, or a lion….. or anything you would like!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shopping basket</dc:title>
  <dc:creator>Alison Spark</dc:creator>
  <cp:lastModifiedBy>Alison Spark</cp:lastModifiedBy>
  <cp:revision>9</cp:revision>
  <dcterms:created xsi:type="dcterms:W3CDTF">2020-04-21T09:36:41Z</dcterms:created>
  <dcterms:modified xsi:type="dcterms:W3CDTF">2020-04-21T14:33:57Z</dcterms:modified>
</cp:coreProperties>
</file>